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0"/>
  </p:notesMasterIdLst>
  <p:handoutMasterIdLst>
    <p:handoutMasterId r:id="rId21"/>
  </p:handoutMasterIdLst>
  <p:sldIdLst>
    <p:sldId id="283" r:id="rId2"/>
    <p:sldId id="274" r:id="rId3"/>
    <p:sldId id="277" r:id="rId4"/>
    <p:sldId id="275" r:id="rId5"/>
    <p:sldId id="270" r:id="rId6"/>
    <p:sldId id="284" r:id="rId7"/>
    <p:sldId id="285" r:id="rId8"/>
    <p:sldId id="286" r:id="rId9"/>
    <p:sldId id="289" r:id="rId10"/>
    <p:sldId id="287" r:id="rId11"/>
    <p:sldId id="290" r:id="rId12"/>
    <p:sldId id="291" r:id="rId13"/>
    <p:sldId id="292" r:id="rId14"/>
    <p:sldId id="300" r:id="rId15"/>
    <p:sldId id="297" r:id="rId16"/>
    <p:sldId id="298" r:id="rId17"/>
    <p:sldId id="282" r:id="rId18"/>
    <p:sldId id="302" r:id="rId19"/>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7C8"/>
    <a:srgbClr val="002D72"/>
    <a:srgbClr val="00A9EF"/>
    <a:srgbClr val="FFDC00"/>
    <a:srgbClr val="004C9B"/>
    <a:srgbClr val="5BC2F4"/>
    <a:srgbClr val="FFEE00"/>
    <a:srgbClr val="861734"/>
    <a:srgbClr val="44A9A6"/>
    <a:srgbClr val="FCA2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60" autoAdjust="0"/>
    <p:restoredTop sz="50000" autoAdjust="0"/>
  </p:normalViewPr>
  <p:slideViewPr>
    <p:cSldViewPr snapToGrid="0">
      <p:cViewPr varScale="1">
        <p:scale>
          <a:sx n="140" d="100"/>
          <a:sy n="140" d="100"/>
        </p:scale>
        <p:origin x="1032" y="184"/>
      </p:cViewPr>
      <p:guideLst>
        <p:guide orient="horz" pos="2160"/>
        <p:guide pos="288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27D47C-56AB-D640-9B17-AAED43BB044D}" type="datetime1">
              <a:rPr lang="en-CA" smtClean="0"/>
              <a:pPr/>
              <a:t>2021-08-04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4E487DC-B16F-864E-8478-5A3841A8E726}" type="slidenum">
              <a:rPr lang="en-US" smtClean="0"/>
              <a:pPr/>
              <a:t>‹#›</a:t>
            </a:fld>
            <a:endParaRPr lang="en-US"/>
          </a:p>
        </p:txBody>
      </p:sp>
    </p:spTree>
    <p:extLst>
      <p:ext uri="{BB962C8B-B14F-4D97-AF65-F5344CB8AC3E}">
        <p14:creationId xmlns:p14="http://schemas.microsoft.com/office/powerpoint/2010/main" val="31642315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20886C-4F01-C94F-A2D6-4788DD63E257}" type="datetime1">
              <a:rPr lang="en-CA" smtClean="0"/>
              <a:pPr/>
              <a:t>2021-08-04</a:t>
            </a:fld>
            <a:endParaRPr lang="en-CA"/>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338372-CF29-40A2-B068-973AB56E9997}" type="slidenum">
              <a:rPr lang="en-CA" smtClean="0"/>
              <a:pPr/>
              <a:t>‹#›</a:t>
            </a:fld>
            <a:endParaRPr lang="en-CA"/>
          </a:p>
        </p:txBody>
      </p:sp>
    </p:spTree>
    <p:extLst>
      <p:ext uri="{BB962C8B-B14F-4D97-AF65-F5344CB8AC3E}">
        <p14:creationId xmlns:p14="http://schemas.microsoft.com/office/powerpoint/2010/main" val="29591514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945185" y="737707"/>
            <a:ext cx="8471495" cy="3502520"/>
          </a:xfrm>
        </p:spPr>
        <p:txBody>
          <a:bodyPr>
            <a:noAutofit/>
          </a:bodyPr>
          <a:lstStyle>
            <a:lvl1pPr indent="0">
              <a:lnSpc>
                <a:spcPts val="5100"/>
              </a:lnSpc>
              <a:defRPr sz="4800" cap="none" baseline="0">
                <a:solidFill>
                  <a:schemeClr val="tx1"/>
                </a:solidFill>
              </a:defRPr>
            </a:lvl1pPr>
          </a:lstStyle>
          <a:p>
            <a:r>
              <a:rPr lang="en-US" dirty="0"/>
              <a:t>Click to add the </a:t>
            </a:r>
            <a:br>
              <a:rPr lang="en-US" dirty="0"/>
            </a:br>
            <a:r>
              <a:rPr lang="en-US" dirty="0"/>
              <a:t>document title</a:t>
            </a:r>
            <a:endParaRPr lang="en-CA" dirty="0"/>
          </a:p>
        </p:txBody>
      </p:sp>
      <p:sp>
        <p:nvSpPr>
          <p:cNvPr id="11" name="Subtitle 2"/>
          <p:cNvSpPr>
            <a:spLocks noGrp="1"/>
          </p:cNvSpPr>
          <p:nvPr>
            <p:ph type="subTitle" idx="1" hasCustomPrompt="1"/>
          </p:nvPr>
        </p:nvSpPr>
        <p:spPr bwMode="gray">
          <a:xfrm>
            <a:off x="945185" y="4240227"/>
            <a:ext cx="8471495" cy="5662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2653456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images">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Picture Placeholder 5"/>
          <p:cNvSpPr>
            <a:spLocks noGrp="1"/>
          </p:cNvSpPr>
          <p:nvPr>
            <p:ph type="pic" sz="quarter" idx="11" hasCustomPrompt="1"/>
          </p:nvPr>
        </p:nvSpPr>
        <p:spPr>
          <a:xfrm>
            <a:off x="4642396" y="392415"/>
            <a:ext cx="6362772" cy="4232481"/>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487298" y="1472184"/>
            <a:ext cx="4155098" cy="4222560"/>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7829619" y="6155268"/>
            <a:ext cx="3298318" cy="365125"/>
          </a:xfrm>
          <a:prstGeom prst="rect">
            <a:avLst/>
          </a:prstGeom>
        </p:spPr>
        <p:txBody>
          <a:bodyPr vert="horz" lIns="91440" tIns="45720" rIns="91440" bIns="45720" rtlCol="0" anchor="ctr"/>
          <a:lstStyle>
            <a:lvl1pPr algn="r">
              <a:defRPr sz="1400" baseline="0">
                <a:solidFill>
                  <a:schemeClr val="tx1"/>
                </a:solidFill>
              </a:defRPr>
            </a:lvl1pPr>
          </a:lstStyle>
          <a:p>
            <a:fld id="{A274E116-342D-428B-B1FB-56A14DC2836F}" type="datetime4">
              <a:rPr lang="en-CA" smtClean="0"/>
              <a:t>August 4, 2021</a:t>
            </a:fld>
            <a:r>
              <a:rPr lang="en-CA"/>
              <a:t>     </a:t>
            </a:r>
            <a:r>
              <a:rPr lang="en-CA" dirty="0"/>
              <a:t>|</a:t>
            </a:r>
            <a:endParaRPr lang="en-US" dirty="0"/>
          </a:p>
        </p:txBody>
      </p:sp>
      <p:sp>
        <p:nvSpPr>
          <p:cNvPr id="11" name="Slide Number Placeholder 5"/>
          <p:cNvSpPr>
            <a:spLocks noGrp="1"/>
          </p:cNvSpPr>
          <p:nvPr>
            <p:ph type="sldNum" sz="quarter" idx="4"/>
          </p:nvPr>
        </p:nvSpPr>
        <p:spPr>
          <a:xfrm>
            <a:off x="10862726" y="6155267"/>
            <a:ext cx="87184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
        <p:nvSpPr>
          <p:cNvPr id="8" name="Picture Placeholder 5"/>
          <p:cNvSpPr>
            <a:spLocks noGrp="1"/>
          </p:cNvSpPr>
          <p:nvPr>
            <p:ph type="pic" sz="quarter" idx="12" hasCustomPrompt="1"/>
          </p:nvPr>
        </p:nvSpPr>
        <p:spPr>
          <a:xfrm>
            <a:off x="7250463" y="2992635"/>
            <a:ext cx="4339910" cy="302991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Tree>
    <p:extLst>
      <p:ext uri="{BB962C8B-B14F-4D97-AF65-F5344CB8AC3E}">
        <p14:creationId xmlns:p14="http://schemas.microsoft.com/office/powerpoint/2010/main" val="820391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Image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14865" y="-7340"/>
            <a:ext cx="12203689" cy="5726459"/>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0 h 6858000"/>
              <a:gd name="connsiteX0" fmla="*/ 80010 w 9144000"/>
              <a:gd name="connsiteY0" fmla="*/ 80010 h 6858000"/>
              <a:gd name="connsiteX1" fmla="*/ 9144000 w 9144000"/>
              <a:gd name="connsiteY1" fmla="*/ 0 h 6858000"/>
              <a:gd name="connsiteX2" fmla="*/ 9144000 w 9144000"/>
              <a:gd name="connsiteY2" fmla="*/ 6858000 h 6858000"/>
              <a:gd name="connsiteX3" fmla="*/ 0 w 9144000"/>
              <a:gd name="connsiteY3" fmla="*/ 6858000 h 6858000"/>
              <a:gd name="connsiteX4" fmla="*/ 80010 w 9144000"/>
              <a:gd name="connsiteY4" fmla="*/ 800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151" h="6865341">
                <a:moveTo>
                  <a:pt x="0" y="0"/>
                </a:moveTo>
                <a:lnTo>
                  <a:pt x="9155151" y="7341"/>
                </a:lnTo>
                <a:lnTo>
                  <a:pt x="9155151" y="6865341"/>
                </a:lnTo>
                <a:lnTo>
                  <a:pt x="11151" y="6865341"/>
                </a:lnTo>
                <a:lnTo>
                  <a:pt x="0" y="0"/>
                </a:lnTo>
                <a:close/>
              </a:path>
            </a:pathLst>
          </a:custGeom>
          <a:solidFill>
            <a:schemeClr val="bg1">
              <a:lumMod val="85000"/>
            </a:schemeClr>
          </a:solidFill>
        </p:spPr>
        <p:txBody>
          <a:bodyPr vert="horz" anchor="ctr"/>
          <a:lstStyle>
            <a:lvl1pPr algn="ctr">
              <a:buNone/>
              <a:defRPr sz="1500" b="0" i="0" baseline="0">
                <a:solidFill>
                  <a:srgbClr val="646464"/>
                </a:solidFill>
                <a:latin typeface="+mn-lt"/>
                <a:cs typeface="DIN Offc Pro"/>
              </a:defRPr>
            </a:lvl1pPr>
          </a:lstStyle>
          <a:p>
            <a:r>
              <a:rPr lang="en-US" dirty="0"/>
              <a:t>Click icon to                 place image</a:t>
            </a:r>
          </a:p>
        </p:txBody>
      </p:sp>
      <p:sp>
        <p:nvSpPr>
          <p:cNvPr id="8" name="Date Placeholder 4"/>
          <p:cNvSpPr>
            <a:spLocks noGrp="1"/>
          </p:cNvSpPr>
          <p:nvPr>
            <p:ph type="dt" sz="half" idx="2"/>
          </p:nvPr>
        </p:nvSpPr>
        <p:spPr>
          <a:xfrm>
            <a:off x="7632115" y="6155268"/>
            <a:ext cx="3495821" cy="365125"/>
          </a:xfrm>
          <a:prstGeom prst="rect">
            <a:avLst/>
          </a:prstGeom>
        </p:spPr>
        <p:txBody>
          <a:bodyPr vert="horz" lIns="91440" tIns="45720" rIns="91440" bIns="45720" rtlCol="0" anchor="ctr"/>
          <a:lstStyle>
            <a:lvl1pPr algn="r">
              <a:defRPr sz="1400" baseline="0">
                <a:solidFill>
                  <a:schemeClr val="tx1"/>
                </a:solidFill>
              </a:defRPr>
            </a:lvl1pPr>
          </a:lstStyle>
          <a:p>
            <a:fld id="{03DE2CD4-F031-41DF-99AE-C6710BC27DA2}" type="datetime4">
              <a:rPr lang="en-CA" smtClean="0"/>
              <a:t>August 4, 2021</a:t>
            </a:fld>
            <a:r>
              <a:rPr lang="en-CA"/>
              <a:t>     </a:t>
            </a:r>
            <a:r>
              <a:rPr lang="en-CA" dirty="0"/>
              <a:t>|</a:t>
            </a:r>
            <a:endParaRPr lang="en-US" dirty="0"/>
          </a:p>
        </p:txBody>
      </p:sp>
      <p:sp>
        <p:nvSpPr>
          <p:cNvPr id="11" name="Slide Number Placeholder 5"/>
          <p:cNvSpPr>
            <a:spLocks noGrp="1"/>
          </p:cNvSpPr>
          <p:nvPr>
            <p:ph type="sldNum" sz="quarter" idx="4"/>
          </p:nvPr>
        </p:nvSpPr>
        <p:spPr>
          <a:xfrm>
            <a:off x="10862726" y="6155267"/>
            <a:ext cx="87184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3710879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Image Slid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Picture Placeholder 5"/>
          <p:cNvSpPr>
            <a:spLocks noGrp="1"/>
          </p:cNvSpPr>
          <p:nvPr>
            <p:ph type="pic" sz="quarter" idx="17" hasCustomPrompt="1"/>
          </p:nvPr>
        </p:nvSpPr>
        <p:spPr>
          <a:xfrm>
            <a:off x="3861806" y="845780"/>
            <a:ext cx="8327020" cy="6012221"/>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Picture Placeholder 5"/>
          <p:cNvSpPr>
            <a:spLocks noGrp="1"/>
          </p:cNvSpPr>
          <p:nvPr>
            <p:ph type="pic" sz="quarter" idx="16" hasCustomPrompt="1"/>
          </p:nvPr>
        </p:nvSpPr>
        <p:spPr>
          <a:xfrm>
            <a:off x="2" y="0"/>
            <a:ext cx="4681776" cy="5488880"/>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3" name="TextBox 2"/>
          <p:cNvSpPr txBox="1"/>
          <p:nvPr userDrawn="1"/>
        </p:nvSpPr>
        <p:spPr>
          <a:xfrm>
            <a:off x="14017149" y="5909733"/>
            <a:ext cx="184666" cy="369332"/>
          </a:xfrm>
          <a:prstGeom prst="rect">
            <a:avLst/>
          </a:prstGeom>
          <a:noFill/>
        </p:spPr>
        <p:txBody>
          <a:bodyPr wrap="none" rtlCol="0">
            <a:spAutoFit/>
          </a:bodyPr>
          <a:lstStyle/>
          <a:p>
            <a:endParaRPr lang="en-US" dirty="0"/>
          </a:p>
        </p:txBody>
      </p:sp>
      <p:sp>
        <p:nvSpPr>
          <p:cNvPr id="12" name="Date Placeholder 4"/>
          <p:cNvSpPr>
            <a:spLocks noGrp="1"/>
          </p:cNvSpPr>
          <p:nvPr>
            <p:ph type="dt" sz="half" idx="2"/>
          </p:nvPr>
        </p:nvSpPr>
        <p:spPr>
          <a:xfrm>
            <a:off x="8027122" y="6155268"/>
            <a:ext cx="3100814" cy="365125"/>
          </a:xfrm>
          <a:prstGeom prst="rect">
            <a:avLst/>
          </a:prstGeom>
        </p:spPr>
        <p:txBody>
          <a:bodyPr vert="horz" lIns="91440" tIns="45720" rIns="91440" bIns="45720" rtlCol="0" anchor="ctr"/>
          <a:lstStyle>
            <a:lvl1pPr algn="r">
              <a:defRPr sz="1400" baseline="0">
                <a:solidFill>
                  <a:schemeClr val="tx1"/>
                </a:solidFill>
              </a:defRPr>
            </a:lvl1pPr>
          </a:lstStyle>
          <a:p>
            <a:fld id="{5C5FB9C9-EE54-441F-8402-80FD6B5551F2}" type="datetime4">
              <a:rPr lang="en-CA" smtClean="0"/>
              <a:t>August 4, 2021</a:t>
            </a:fld>
            <a:r>
              <a:rPr lang="en-CA"/>
              <a:t>     </a:t>
            </a:r>
            <a:r>
              <a:rPr lang="en-CA" dirty="0"/>
              <a:t>|</a:t>
            </a:r>
            <a:endParaRPr lang="en-US" dirty="0"/>
          </a:p>
        </p:txBody>
      </p:sp>
      <p:sp>
        <p:nvSpPr>
          <p:cNvPr id="13" name="Slide Number Placeholder 5"/>
          <p:cNvSpPr>
            <a:spLocks noGrp="1"/>
          </p:cNvSpPr>
          <p:nvPr>
            <p:ph type="sldNum" sz="quarter" idx="4"/>
          </p:nvPr>
        </p:nvSpPr>
        <p:spPr>
          <a:xfrm>
            <a:off x="10862726" y="6155267"/>
            <a:ext cx="87184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15058091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Image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Picture Placeholder 5"/>
          <p:cNvSpPr>
            <a:spLocks noGrp="1"/>
          </p:cNvSpPr>
          <p:nvPr>
            <p:ph type="pic" sz="quarter" idx="16" hasCustomPrompt="1"/>
          </p:nvPr>
        </p:nvSpPr>
        <p:spPr>
          <a:xfrm>
            <a:off x="1" y="1"/>
            <a:ext cx="7895541" cy="5627857"/>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9" name="Picture Placeholder 5"/>
          <p:cNvSpPr>
            <a:spLocks noGrp="1"/>
          </p:cNvSpPr>
          <p:nvPr>
            <p:ph type="pic" sz="quarter" idx="15" hasCustomPrompt="1"/>
          </p:nvPr>
        </p:nvSpPr>
        <p:spPr>
          <a:xfrm>
            <a:off x="6559780" y="1"/>
            <a:ext cx="5629044" cy="2906899"/>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12" name="Picture Placeholder 5"/>
          <p:cNvSpPr>
            <a:spLocks noGrp="1"/>
          </p:cNvSpPr>
          <p:nvPr>
            <p:ph type="pic" sz="quarter" idx="17" hasCustomPrompt="1"/>
          </p:nvPr>
        </p:nvSpPr>
        <p:spPr>
          <a:xfrm>
            <a:off x="5382723" y="3214456"/>
            <a:ext cx="6806100" cy="3643545"/>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Date Placeholder 4"/>
          <p:cNvSpPr>
            <a:spLocks noGrp="1"/>
          </p:cNvSpPr>
          <p:nvPr>
            <p:ph type="dt" sz="half" idx="2"/>
          </p:nvPr>
        </p:nvSpPr>
        <p:spPr>
          <a:xfrm>
            <a:off x="8055339" y="6155268"/>
            <a:ext cx="3072598" cy="365125"/>
          </a:xfrm>
          <a:prstGeom prst="rect">
            <a:avLst/>
          </a:prstGeom>
        </p:spPr>
        <p:txBody>
          <a:bodyPr vert="horz" lIns="91440" tIns="45720" rIns="91440" bIns="45720" rtlCol="0" anchor="ctr"/>
          <a:lstStyle>
            <a:lvl1pPr algn="r">
              <a:defRPr sz="1400" baseline="0">
                <a:solidFill>
                  <a:schemeClr val="tx1"/>
                </a:solidFill>
              </a:defRPr>
            </a:lvl1pPr>
          </a:lstStyle>
          <a:p>
            <a:fld id="{F1661548-9466-490A-95F7-5CE8DEB29254}" type="datetime4">
              <a:rPr lang="en-CA" smtClean="0"/>
              <a:t>August 4, 2021</a:t>
            </a:fld>
            <a:r>
              <a:rPr lang="en-CA"/>
              <a:t>     </a:t>
            </a:r>
            <a:r>
              <a:rPr lang="en-CA" dirty="0"/>
              <a:t>|</a:t>
            </a:r>
            <a:endParaRPr lang="en-US" dirty="0"/>
          </a:p>
        </p:txBody>
      </p:sp>
      <p:sp>
        <p:nvSpPr>
          <p:cNvPr id="15" name="Slide Number Placeholder 5"/>
          <p:cNvSpPr>
            <a:spLocks noGrp="1"/>
          </p:cNvSpPr>
          <p:nvPr>
            <p:ph type="sldNum" sz="quarter" idx="4"/>
          </p:nvPr>
        </p:nvSpPr>
        <p:spPr>
          <a:xfrm>
            <a:off x="10862726" y="6155267"/>
            <a:ext cx="87184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6229962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630855" y="404485"/>
            <a:ext cx="10485806" cy="4709383"/>
          </a:xfrm>
        </p:spPr>
        <p:txBody>
          <a:bodyPr wrap="square" anchor="t">
            <a:noAutofit/>
          </a:bodyPr>
          <a:lstStyle>
            <a:lvl1pPr indent="0" algn="l">
              <a:lnSpc>
                <a:spcPts val="5100"/>
              </a:lnSpc>
              <a:spcAft>
                <a:spcPts val="0"/>
              </a:spcAft>
              <a:defRPr sz="4800" b="1" cap="none" spc="0" baseline="0">
                <a:solidFill>
                  <a:schemeClr val="tx1"/>
                </a:solidFill>
              </a:defRPr>
            </a:lvl1pPr>
          </a:lstStyle>
          <a:p>
            <a:r>
              <a:rPr lang="en-US" dirty="0"/>
              <a:t>Click to add closing message</a:t>
            </a:r>
            <a:endParaRPr lang="en-CA" dirty="0"/>
          </a:p>
        </p:txBody>
      </p:sp>
      <p:sp>
        <p:nvSpPr>
          <p:cNvPr id="4" name="Date Placeholder 4"/>
          <p:cNvSpPr>
            <a:spLocks noGrp="1"/>
          </p:cNvSpPr>
          <p:nvPr>
            <p:ph type="dt" sz="half" idx="2"/>
          </p:nvPr>
        </p:nvSpPr>
        <p:spPr>
          <a:xfrm>
            <a:off x="8365701" y="6155268"/>
            <a:ext cx="2762235" cy="365125"/>
          </a:xfrm>
          <a:prstGeom prst="rect">
            <a:avLst/>
          </a:prstGeom>
        </p:spPr>
        <p:txBody>
          <a:bodyPr vert="horz" lIns="91440" tIns="45720" rIns="91440" bIns="45720" rtlCol="0" anchor="ctr"/>
          <a:lstStyle>
            <a:lvl1pPr algn="r">
              <a:defRPr sz="1400" baseline="0">
                <a:solidFill>
                  <a:schemeClr val="tx1"/>
                </a:solidFill>
              </a:defRPr>
            </a:lvl1pPr>
          </a:lstStyle>
          <a:p>
            <a:fld id="{4BE7BE7E-D0A3-4C69-90A0-7D32C3CFA425}" type="datetime4">
              <a:rPr lang="en-CA" smtClean="0"/>
              <a:t>August 4, 2021</a:t>
            </a:fld>
            <a:r>
              <a:rPr lang="en-CA"/>
              <a:t>     </a:t>
            </a:r>
            <a:r>
              <a:rPr lang="en-CA" dirty="0"/>
              <a:t>|</a:t>
            </a:r>
            <a:endParaRPr lang="en-US" dirty="0"/>
          </a:p>
        </p:txBody>
      </p:sp>
      <p:sp>
        <p:nvSpPr>
          <p:cNvPr id="5" name="Slide Number Placeholder 7"/>
          <p:cNvSpPr>
            <a:spLocks noGrp="1"/>
          </p:cNvSpPr>
          <p:nvPr>
            <p:ph type="sldNum" sz="quarter" idx="4"/>
          </p:nvPr>
        </p:nvSpPr>
        <p:spPr>
          <a:xfrm>
            <a:off x="10834511" y="6155268"/>
            <a:ext cx="900054"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945185" y="737707"/>
            <a:ext cx="8471495" cy="2981242"/>
          </a:xfrm>
        </p:spPr>
        <p:txBody>
          <a:bodyPr>
            <a:noAutofit/>
          </a:bodyPr>
          <a:lstStyle>
            <a:lvl1pPr indent="0">
              <a:lnSpc>
                <a:spcPts val="5100"/>
              </a:lnSpc>
              <a:defRPr sz="4800" cap="none" baseline="0">
                <a:solidFill>
                  <a:srgbClr val="FFFFFF"/>
                </a:solidFill>
              </a:defRPr>
            </a:lvl1pPr>
          </a:lstStyle>
          <a:p>
            <a:r>
              <a:rPr lang="en-US" dirty="0"/>
              <a:t>Click to add the </a:t>
            </a:r>
            <a:br>
              <a:rPr lang="en-US" dirty="0"/>
            </a:br>
            <a:r>
              <a:rPr lang="en-US" dirty="0"/>
              <a:t>document title</a:t>
            </a:r>
            <a:endParaRPr lang="en-CA" dirty="0"/>
          </a:p>
        </p:txBody>
      </p:sp>
      <p:sp>
        <p:nvSpPr>
          <p:cNvPr id="10" name="Subtitle 2"/>
          <p:cNvSpPr>
            <a:spLocks noGrp="1"/>
          </p:cNvSpPr>
          <p:nvPr>
            <p:ph type="subTitle" idx="1" hasCustomPrompt="1"/>
          </p:nvPr>
        </p:nvSpPr>
        <p:spPr bwMode="gray">
          <a:xfrm>
            <a:off x="945185" y="3734159"/>
            <a:ext cx="8471495" cy="1072335"/>
          </a:xfrm>
        </p:spPr>
        <p:txBody>
          <a:bodyPr anchor="b" anchorCtr="0">
            <a:noAutofit/>
          </a:bodyPr>
          <a:lstStyle>
            <a:lvl1pPr marL="0" indent="0" algn="l">
              <a:lnSpc>
                <a:spcPct val="90000"/>
              </a:lnSpc>
              <a:spcBef>
                <a:spcPts val="0"/>
              </a:spcBef>
              <a:buNone/>
              <a:defRPr sz="3200" cap="none" baseline="0">
                <a:solidFill>
                  <a:srgbClr val="FFFFFF"/>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487984" y="475061"/>
            <a:ext cx="4259113" cy="2981242"/>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9" name="Subtitle 2"/>
          <p:cNvSpPr>
            <a:spLocks noGrp="1"/>
          </p:cNvSpPr>
          <p:nvPr>
            <p:ph type="subTitle" idx="1" hasCustomPrompt="1"/>
          </p:nvPr>
        </p:nvSpPr>
        <p:spPr bwMode="gray">
          <a:xfrm>
            <a:off x="487984" y="3607699"/>
            <a:ext cx="4259113" cy="1072335"/>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773934" y="1241225"/>
            <a:ext cx="6998466" cy="2740226"/>
          </a:xfrm>
        </p:spPr>
        <p:txBody>
          <a:bodyPr>
            <a:noAutofit/>
          </a:bodyPr>
          <a:lstStyle>
            <a:lvl1pPr indent="0">
              <a:lnSpc>
                <a:spcPts val="5100"/>
              </a:lnSpc>
              <a:defRPr sz="5400" cap="none" baseline="0">
                <a:solidFill>
                  <a:schemeClr val="tx1"/>
                </a:solidFill>
              </a:defRPr>
            </a:lvl1pPr>
          </a:lstStyle>
          <a:p>
            <a:r>
              <a:rPr lang="en-US" dirty="0"/>
              <a:t>Click to add the document title, </a:t>
            </a:r>
            <a:br>
              <a:rPr lang="en-US" dirty="0"/>
            </a:br>
            <a:r>
              <a:rPr lang="en-US" dirty="0"/>
              <a:t>quote or section starter</a:t>
            </a:r>
            <a:endParaRPr lang="en-CA" dirty="0"/>
          </a:p>
        </p:txBody>
      </p:sp>
      <p:sp>
        <p:nvSpPr>
          <p:cNvPr id="10" name="Date Placeholder 4"/>
          <p:cNvSpPr>
            <a:spLocks noGrp="1"/>
          </p:cNvSpPr>
          <p:nvPr>
            <p:ph type="dt" sz="half" idx="2"/>
          </p:nvPr>
        </p:nvSpPr>
        <p:spPr>
          <a:xfrm>
            <a:off x="8365701" y="6155268"/>
            <a:ext cx="2762235" cy="365125"/>
          </a:xfrm>
          <a:prstGeom prst="rect">
            <a:avLst/>
          </a:prstGeom>
        </p:spPr>
        <p:txBody>
          <a:bodyPr vert="horz" lIns="91440" tIns="45720" rIns="91440" bIns="45720" rtlCol="0" anchor="ctr"/>
          <a:lstStyle>
            <a:lvl1pPr algn="r">
              <a:defRPr sz="1400" baseline="0">
                <a:solidFill>
                  <a:schemeClr val="tx1"/>
                </a:solidFill>
              </a:defRPr>
            </a:lvl1pPr>
          </a:lstStyle>
          <a:p>
            <a:fld id="{14C2EA96-0C1B-453B-9D90-5FA38A075D91}" type="datetime4">
              <a:rPr lang="en-CA" smtClean="0"/>
              <a:t>August 4, 2021</a:t>
            </a:fld>
            <a:r>
              <a:rPr lang="en-CA"/>
              <a:t>     </a:t>
            </a:r>
            <a:r>
              <a:rPr lang="en-CA" dirty="0"/>
              <a:t>|</a:t>
            </a:r>
            <a:endParaRPr lang="en-US" dirty="0"/>
          </a:p>
        </p:txBody>
      </p:sp>
      <p:sp>
        <p:nvSpPr>
          <p:cNvPr id="11" name="Slide Number Placeholder 7"/>
          <p:cNvSpPr>
            <a:spLocks noGrp="1"/>
          </p:cNvSpPr>
          <p:nvPr>
            <p:ph type="sldNum" sz="quarter" idx="4"/>
          </p:nvPr>
        </p:nvSpPr>
        <p:spPr>
          <a:xfrm>
            <a:off x="10834511" y="6155268"/>
            <a:ext cx="900054"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73934" y="1241225"/>
            <a:ext cx="6998466" cy="2740226"/>
          </a:xfrm>
        </p:spPr>
        <p:txBody>
          <a:bodyPr>
            <a:noAutofit/>
          </a:bodyPr>
          <a:lstStyle>
            <a:lvl1pPr indent="0">
              <a:lnSpc>
                <a:spcPts val="5100"/>
              </a:lnSpc>
              <a:defRPr sz="5400" cap="none" baseline="0">
                <a:solidFill>
                  <a:schemeClr val="bg1"/>
                </a:solidFill>
              </a:defRPr>
            </a:lvl1pPr>
          </a:lstStyle>
          <a:p>
            <a:r>
              <a:rPr lang="en-US" dirty="0"/>
              <a:t>Click to add the document title, </a:t>
            </a:r>
            <a:br>
              <a:rPr lang="en-US" dirty="0"/>
            </a:br>
            <a:r>
              <a:rPr lang="en-US" dirty="0"/>
              <a:t>quote or section starter</a:t>
            </a:r>
            <a:endParaRPr lang="en-CA" dirty="0"/>
          </a:p>
        </p:txBody>
      </p:sp>
      <p:sp>
        <p:nvSpPr>
          <p:cNvPr id="8" name="Date Placeholder 4"/>
          <p:cNvSpPr>
            <a:spLocks noGrp="1"/>
          </p:cNvSpPr>
          <p:nvPr>
            <p:ph type="dt" sz="half" idx="2"/>
          </p:nvPr>
        </p:nvSpPr>
        <p:spPr>
          <a:xfrm>
            <a:off x="8365701" y="6155268"/>
            <a:ext cx="2762235" cy="365125"/>
          </a:xfrm>
          <a:prstGeom prst="rect">
            <a:avLst/>
          </a:prstGeom>
        </p:spPr>
        <p:txBody>
          <a:bodyPr vert="horz" lIns="91440" tIns="45720" rIns="91440" bIns="45720" rtlCol="0" anchor="ctr"/>
          <a:lstStyle>
            <a:lvl1pPr algn="r">
              <a:defRPr sz="1400" baseline="0">
                <a:solidFill>
                  <a:schemeClr val="bg1"/>
                </a:solidFill>
              </a:defRPr>
            </a:lvl1pPr>
          </a:lstStyle>
          <a:p>
            <a:fld id="{B2C26AAB-C8C4-497E-8115-67AD4F49E9CB}" type="datetime4">
              <a:rPr lang="en-CA" smtClean="0"/>
              <a:t>August 4, 2021</a:t>
            </a:fld>
            <a:r>
              <a:rPr lang="en-CA"/>
              <a:t>     </a:t>
            </a:r>
            <a:r>
              <a:rPr lang="en-CA" dirty="0"/>
              <a:t>|</a:t>
            </a:r>
            <a:endParaRPr lang="en-US" dirty="0"/>
          </a:p>
        </p:txBody>
      </p:sp>
      <p:sp>
        <p:nvSpPr>
          <p:cNvPr id="9" name="Slide Number Placeholder 7"/>
          <p:cNvSpPr>
            <a:spLocks noGrp="1"/>
          </p:cNvSpPr>
          <p:nvPr>
            <p:ph type="sldNum" sz="quarter" idx="4"/>
          </p:nvPr>
        </p:nvSpPr>
        <p:spPr>
          <a:xfrm>
            <a:off x="10834511" y="6155268"/>
            <a:ext cx="900054" cy="365125"/>
          </a:xfrm>
          <a:prstGeom prst="rect">
            <a:avLst/>
          </a:prstGeom>
        </p:spPr>
        <p:txBody>
          <a:bodyPr vert="horz" lIns="91440" tIns="45720" rIns="91440" bIns="45720" rtlCol="0" anchor="ctr"/>
          <a:lstStyle>
            <a:lvl1pPr algn="r">
              <a:defRPr sz="1400">
                <a:solidFill>
                  <a:schemeClr val="bg1"/>
                </a:solidFill>
              </a:defRPr>
            </a:lvl1pPr>
          </a:lstStyle>
          <a:p>
            <a:fld id="{E1497D35-93D5-5047-9160-8F9C97C9D01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73934" y="1241225"/>
            <a:ext cx="6998466" cy="2740226"/>
          </a:xfrm>
        </p:spPr>
        <p:txBody>
          <a:bodyPr>
            <a:noAutofit/>
          </a:bodyPr>
          <a:lstStyle>
            <a:lvl1pPr indent="0">
              <a:lnSpc>
                <a:spcPts val="5100"/>
              </a:lnSpc>
              <a:defRPr sz="5400" cap="none" baseline="0">
                <a:solidFill>
                  <a:schemeClr val="tx1"/>
                </a:solidFill>
              </a:defRPr>
            </a:lvl1pPr>
          </a:lstStyle>
          <a:p>
            <a:r>
              <a:rPr lang="en-US" dirty="0"/>
              <a:t>Click to add the document title, </a:t>
            </a:r>
            <a:br>
              <a:rPr lang="en-US" dirty="0"/>
            </a:br>
            <a:r>
              <a:rPr lang="en-US" dirty="0"/>
              <a:t>quote or section starter</a:t>
            </a:r>
            <a:endParaRPr lang="en-CA" dirty="0"/>
          </a:p>
        </p:txBody>
      </p:sp>
      <p:sp>
        <p:nvSpPr>
          <p:cNvPr id="8" name="Date Placeholder 4"/>
          <p:cNvSpPr>
            <a:spLocks noGrp="1"/>
          </p:cNvSpPr>
          <p:nvPr>
            <p:ph type="dt" sz="half" idx="2"/>
          </p:nvPr>
        </p:nvSpPr>
        <p:spPr>
          <a:xfrm>
            <a:off x="8365701" y="6155268"/>
            <a:ext cx="2762235" cy="365125"/>
          </a:xfrm>
          <a:prstGeom prst="rect">
            <a:avLst/>
          </a:prstGeom>
        </p:spPr>
        <p:txBody>
          <a:bodyPr vert="horz" lIns="91440" tIns="45720" rIns="91440" bIns="45720" rtlCol="0" anchor="ctr"/>
          <a:lstStyle>
            <a:lvl1pPr algn="r">
              <a:defRPr sz="1400" baseline="0">
                <a:solidFill>
                  <a:schemeClr val="tx1"/>
                </a:solidFill>
              </a:defRPr>
            </a:lvl1pPr>
          </a:lstStyle>
          <a:p>
            <a:fld id="{C8DEF5F1-23AC-4B9F-99F3-D2BEDACD5095}" type="datetime4">
              <a:rPr lang="en-CA" smtClean="0"/>
              <a:t>August 4, 2021</a:t>
            </a:fld>
            <a:r>
              <a:rPr lang="en-CA"/>
              <a:t>     </a:t>
            </a:r>
            <a:r>
              <a:rPr lang="en-CA" dirty="0"/>
              <a:t>|</a:t>
            </a:r>
            <a:endParaRPr lang="en-US" dirty="0"/>
          </a:p>
        </p:txBody>
      </p:sp>
      <p:sp>
        <p:nvSpPr>
          <p:cNvPr id="9" name="Slide Number Placeholder 7"/>
          <p:cNvSpPr>
            <a:spLocks noGrp="1"/>
          </p:cNvSpPr>
          <p:nvPr>
            <p:ph type="sldNum" sz="quarter" idx="4"/>
          </p:nvPr>
        </p:nvSpPr>
        <p:spPr>
          <a:xfrm>
            <a:off x="10834511" y="6155268"/>
            <a:ext cx="900054"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0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73934" y="1241225"/>
            <a:ext cx="6998466" cy="2740226"/>
          </a:xfrm>
        </p:spPr>
        <p:txBody>
          <a:bodyPr>
            <a:noAutofit/>
          </a:bodyPr>
          <a:lstStyle>
            <a:lvl1pPr indent="0">
              <a:lnSpc>
                <a:spcPts val="5100"/>
              </a:lnSpc>
              <a:defRPr sz="5400" cap="none" baseline="0">
                <a:solidFill>
                  <a:schemeClr val="tx1"/>
                </a:solidFill>
              </a:defRPr>
            </a:lvl1pPr>
          </a:lstStyle>
          <a:p>
            <a:r>
              <a:rPr lang="en-US" dirty="0"/>
              <a:t>Click to add the document title, </a:t>
            </a:r>
            <a:br>
              <a:rPr lang="en-US" dirty="0"/>
            </a:br>
            <a:r>
              <a:rPr lang="en-US" dirty="0"/>
              <a:t>quote or section starter</a:t>
            </a:r>
            <a:endParaRPr lang="en-CA" dirty="0"/>
          </a:p>
        </p:txBody>
      </p:sp>
      <p:sp>
        <p:nvSpPr>
          <p:cNvPr id="8" name="Date Placeholder 4"/>
          <p:cNvSpPr>
            <a:spLocks noGrp="1"/>
          </p:cNvSpPr>
          <p:nvPr>
            <p:ph type="dt" sz="half" idx="2"/>
          </p:nvPr>
        </p:nvSpPr>
        <p:spPr>
          <a:xfrm>
            <a:off x="8365701" y="6155268"/>
            <a:ext cx="2762235" cy="365125"/>
          </a:xfrm>
          <a:prstGeom prst="rect">
            <a:avLst/>
          </a:prstGeom>
        </p:spPr>
        <p:txBody>
          <a:bodyPr vert="horz" lIns="91440" tIns="45720" rIns="91440" bIns="45720" rtlCol="0" anchor="ctr"/>
          <a:lstStyle>
            <a:lvl1pPr algn="r">
              <a:defRPr sz="1400" baseline="0">
                <a:solidFill>
                  <a:schemeClr val="tx1"/>
                </a:solidFill>
              </a:defRPr>
            </a:lvl1pPr>
          </a:lstStyle>
          <a:p>
            <a:fld id="{1B4D8D4D-B87B-48A5-A025-CA007AF2A285}" type="datetime4">
              <a:rPr lang="en-CA" smtClean="0"/>
              <a:t>August 4, 2021</a:t>
            </a:fld>
            <a:r>
              <a:rPr lang="en-CA"/>
              <a:t>     </a:t>
            </a:r>
            <a:r>
              <a:rPr lang="en-CA" dirty="0"/>
              <a:t>|</a:t>
            </a:r>
            <a:endParaRPr lang="en-US" dirty="0"/>
          </a:p>
        </p:txBody>
      </p:sp>
      <p:sp>
        <p:nvSpPr>
          <p:cNvPr id="9" name="Slide Number Placeholder 7"/>
          <p:cNvSpPr>
            <a:spLocks noGrp="1"/>
          </p:cNvSpPr>
          <p:nvPr>
            <p:ph type="sldNum" sz="quarter" idx="4"/>
          </p:nvPr>
        </p:nvSpPr>
        <p:spPr>
          <a:xfrm>
            <a:off x="10834511" y="6155268"/>
            <a:ext cx="900054"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Content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Date Placeholder 4"/>
          <p:cNvSpPr>
            <a:spLocks noGrp="1"/>
          </p:cNvSpPr>
          <p:nvPr>
            <p:ph type="dt" sz="half" idx="2"/>
          </p:nvPr>
        </p:nvSpPr>
        <p:spPr>
          <a:xfrm>
            <a:off x="8365701" y="6155268"/>
            <a:ext cx="2762235" cy="365125"/>
          </a:xfrm>
          <a:prstGeom prst="rect">
            <a:avLst/>
          </a:prstGeom>
        </p:spPr>
        <p:txBody>
          <a:bodyPr vert="horz" lIns="91440" tIns="45720" rIns="91440" bIns="45720" rtlCol="0" anchor="ctr"/>
          <a:lstStyle>
            <a:lvl1pPr algn="r">
              <a:defRPr sz="1400" baseline="0">
                <a:solidFill>
                  <a:schemeClr val="tx1"/>
                </a:solidFill>
              </a:defRPr>
            </a:lvl1pPr>
          </a:lstStyle>
          <a:p>
            <a:fld id="{0E168A5A-A516-41BB-9D52-7F203B5E4F54}" type="datetime4">
              <a:rPr lang="en-CA" smtClean="0"/>
              <a:t>August 4, 2021</a:t>
            </a:fld>
            <a:r>
              <a:rPr lang="en-CA"/>
              <a:t>     </a:t>
            </a:r>
            <a:r>
              <a:rPr lang="en-CA" dirty="0"/>
              <a:t>|</a:t>
            </a:r>
            <a:endParaRPr lang="en-US" dirty="0"/>
          </a:p>
        </p:txBody>
      </p:sp>
      <p:sp>
        <p:nvSpPr>
          <p:cNvPr id="11" name="Slide Number Placeholder 7"/>
          <p:cNvSpPr>
            <a:spLocks noGrp="1"/>
          </p:cNvSpPr>
          <p:nvPr>
            <p:ph type="sldNum" sz="quarter" idx="4"/>
          </p:nvPr>
        </p:nvSpPr>
        <p:spPr>
          <a:xfrm>
            <a:off x="10834511" y="6155268"/>
            <a:ext cx="900054"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701535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1 im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7194598" y="1465538"/>
            <a:ext cx="4994227" cy="539246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487296" y="1472184"/>
            <a:ext cx="6376667" cy="4212639"/>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8041230" y="6155268"/>
            <a:ext cx="3086707" cy="365125"/>
          </a:xfrm>
          <a:prstGeom prst="rect">
            <a:avLst/>
          </a:prstGeom>
        </p:spPr>
        <p:txBody>
          <a:bodyPr vert="horz" lIns="91440" tIns="45720" rIns="91440" bIns="45720" rtlCol="0" anchor="ctr"/>
          <a:lstStyle>
            <a:lvl1pPr algn="r">
              <a:defRPr sz="1400" baseline="0">
                <a:solidFill>
                  <a:schemeClr val="tx1"/>
                </a:solidFill>
              </a:defRPr>
            </a:lvl1pPr>
          </a:lstStyle>
          <a:p>
            <a:fld id="{93FFB54B-61AB-4BC4-8379-38523F354355}" type="datetime4">
              <a:rPr lang="en-CA" smtClean="0"/>
              <a:t>August 4, 2021</a:t>
            </a:fld>
            <a:r>
              <a:rPr lang="en-CA"/>
              <a:t>     </a:t>
            </a:r>
            <a:r>
              <a:rPr lang="en-CA" dirty="0"/>
              <a:t>|</a:t>
            </a:r>
            <a:endParaRPr lang="en-US" dirty="0"/>
          </a:p>
        </p:txBody>
      </p:sp>
      <p:sp>
        <p:nvSpPr>
          <p:cNvPr id="11" name="Slide Number Placeholder 5"/>
          <p:cNvSpPr>
            <a:spLocks noGrp="1"/>
          </p:cNvSpPr>
          <p:nvPr>
            <p:ph type="sldNum" sz="quarter" idx="4"/>
          </p:nvPr>
        </p:nvSpPr>
        <p:spPr>
          <a:xfrm>
            <a:off x="10862726" y="6155267"/>
            <a:ext cx="87184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7224394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7297" y="392415"/>
            <a:ext cx="11256825" cy="1069848"/>
          </a:xfrm>
          <a:prstGeom prst="rect">
            <a:avLst/>
          </a:prstGeom>
        </p:spPr>
        <p:txBody>
          <a:bodyPr vert="horz" lIns="91440" tIns="45720" rIns="91440" bIns="45720" rtlCol="0" anchor="t" anchorCtr="0">
            <a:noAutofit/>
          </a:bodyPr>
          <a:lstStyle/>
          <a:p>
            <a:r>
              <a:rPr lang="en-US" dirty="0"/>
              <a:t>Click to add title</a:t>
            </a:r>
            <a:endParaRPr lang="en-CA" dirty="0"/>
          </a:p>
        </p:txBody>
      </p:sp>
      <p:sp>
        <p:nvSpPr>
          <p:cNvPr id="3" name="Text Placeholder 2"/>
          <p:cNvSpPr>
            <a:spLocks noGrp="1"/>
          </p:cNvSpPr>
          <p:nvPr>
            <p:ph type="body" idx="1"/>
          </p:nvPr>
        </p:nvSpPr>
        <p:spPr>
          <a:xfrm>
            <a:off x="487297" y="1472184"/>
            <a:ext cx="11256825" cy="42126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	</a:t>
            </a:r>
          </a:p>
          <a:p>
            <a:pPr lvl="2"/>
            <a:r>
              <a:rPr lang="en-US" dirty="0"/>
              <a:t>Third level</a:t>
            </a:r>
          </a:p>
          <a:p>
            <a:pPr lvl="3"/>
            <a:r>
              <a:rPr lang="en-US" dirty="0"/>
              <a:t>Fourth level</a:t>
            </a:r>
          </a:p>
        </p:txBody>
      </p:sp>
      <p:sp>
        <p:nvSpPr>
          <p:cNvPr id="5" name="Date Placeholder 4"/>
          <p:cNvSpPr>
            <a:spLocks noGrp="1"/>
          </p:cNvSpPr>
          <p:nvPr>
            <p:ph type="dt" sz="half" idx="2"/>
          </p:nvPr>
        </p:nvSpPr>
        <p:spPr>
          <a:xfrm>
            <a:off x="7646232" y="6155268"/>
            <a:ext cx="3516038" cy="365125"/>
          </a:xfrm>
          <a:prstGeom prst="rect">
            <a:avLst/>
          </a:prstGeom>
        </p:spPr>
        <p:txBody>
          <a:bodyPr vert="horz" lIns="91440" tIns="45720" rIns="91440" bIns="45720" rtlCol="0" anchor="ctr"/>
          <a:lstStyle>
            <a:lvl1pPr algn="r">
              <a:defRPr sz="1400" baseline="0">
                <a:solidFill>
                  <a:schemeClr val="tx1"/>
                </a:solidFill>
              </a:defRPr>
            </a:lvl1pPr>
          </a:lstStyle>
          <a:p>
            <a:fld id="{95FB6EEC-87E9-4A43-B231-6FB80CD56BBF}" type="datetime4">
              <a:rPr lang="en-CA" smtClean="0"/>
              <a:t>August 4, 2021</a:t>
            </a:fld>
            <a:r>
              <a:rPr lang="en-CA"/>
              <a:t> </a:t>
            </a:r>
            <a:r>
              <a:rPr lang="en-CA" dirty="0"/>
              <a:t>|</a:t>
            </a:r>
            <a:endParaRPr lang="en-US" dirty="0"/>
          </a:p>
        </p:txBody>
      </p:sp>
      <p:sp>
        <p:nvSpPr>
          <p:cNvPr id="8" name="Slide Number Placeholder 7"/>
          <p:cNvSpPr>
            <a:spLocks noGrp="1"/>
          </p:cNvSpPr>
          <p:nvPr>
            <p:ph type="sldNum" sz="quarter" idx="4"/>
          </p:nvPr>
        </p:nvSpPr>
        <p:spPr>
          <a:xfrm>
            <a:off x="11162270" y="6155268"/>
            <a:ext cx="440488"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42414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9" r:id="rId4"/>
    <p:sldLayoutId id="2147483670" r:id="rId5"/>
    <p:sldLayoutId id="2147483671" r:id="rId6"/>
    <p:sldLayoutId id="2147483672" r:id="rId7"/>
    <p:sldLayoutId id="2147483653" r:id="rId8"/>
    <p:sldLayoutId id="2147483654" r:id="rId9"/>
    <p:sldLayoutId id="2147483655" r:id="rId10"/>
    <p:sldLayoutId id="2147483656" r:id="rId11"/>
    <p:sldLayoutId id="2147483657" r:id="rId12"/>
    <p:sldLayoutId id="2147483658" r:id="rId13"/>
    <p:sldLayoutId id="2147483661" r:id="rId14"/>
  </p:sldLayoutIdLst>
  <p:hf hdr="0" ftr="0"/>
  <p:txStyles>
    <p:title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p:titleStyle>
    <p:body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hyperlink" Target="https://ourworldindata.org/covid-deaths" TargetMode="Externa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BEA34-321B-EA4C-BB9E-CEFE1BC46895}"/>
              </a:ext>
            </a:extLst>
          </p:cNvPr>
          <p:cNvSpPr>
            <a:spLocks noGrp="1"/>
          </p:cNvSpPr>
          <p:nvPr>
            <p:ph type="ctrTitle"/>
          </p:nvPr>
        </p:nvSpPr>
        <p:spPr>
          <a:xfrm>
            <a:off x="945185" y="737707"/>
            <a:ext cx="5992825" cy="3502520"/>
          </a:xfrm>
        </p:spPr>
        <p:txBody>
          <a:bodyPr/>
          <a:lstStyle/>
          <a:p>
            <a:r>
              <a:rPr lang="en-US" dirty="0"/>
              <a:t>The End </a:t>
            </a:r>
            <a:br>
              <a:rPr lang="en-US" dirty="0"/>
            </a:br>
            <a:r>
              <a:rPr lang="en-US" dirty="0"/>
              <a:t>	of COVID-19</a:t>
            </a:r>
            <a:br>
              <a:rPr lang="en-US" dirty="0"/>
            </a:br>
            <a:r>
              <a:rPr lang="en-US" dirty="0"/>
              <a:t>		is Coming</a:t>
            </a:r>
          </a:p>
        </p:txBody>
      </p:sp>
      <p:sp>
        <p:nvSpPr>
          <p:cNvPr id="3" name="Subtitle 2">
            <a:extLst>
              <a:ext uri="{FF2B5EF4-FFF2-40B4-BE49-F238E27FC236}">
                <a16:creationId xmlns:a16="http://schemas.microsoft.com/office/drawing/2014/main" id="{D561C834-C0B0-C049-A96F-A31A96B70458}"/>
              </a:ext>
            </a:extLst>
          </p:cNvPr>
          <p:cNvSpPr>
            <a:spLocks noGrp="1"/>
          </p:cNvSpPr>
          <p:nvPr>
            <p:ph type="subTitle" idx="1"/>
          </p:nvPr>
        </p:nvSpPr>
        <p:spPr/>
        <p:txBody>
          <a:bodyPr/>
          <a:lstStyle/>
          <a:p>
            <a:r>
              <a:rPr lang="en-US" dirty="0"/>
              <a:t>Ilhak Park (501072432)</a:t>
            </a:r>
          </a:p>
        </p:txBody>
      </p:sp>
    </p:spTree>
    <p:extLst>
      <p:ext uri="{BB962C8B-B14F-4D97-AF65-F5344CB8AC3E}">
        <p14:creationId xmlns:p14="http://schemas.microsoft.com/office/powerpoint/2010/main" val="27725230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2"/>
          </p:nvPr>
        </p:nvSpPr>
        <p:spPr/>
        <p:txBody>
          <a:bodyPr/>
          <a:lstStyle/>
          <a:p>
            <a:fld id="{D8688653-5EC1-4D58-B80A-29F25AB1CB3E}" type="datetime4">
              <a:rPr lang="en-CA" smtClean="0"/>
              <a:t>August 4, 2021</a:t>
            </a:fld>
            <a:r>
              <a:rPr lang="en-CA"/>
              <a:t>     |</a:t>
            </a:r>
            <a:endParaRPr lang="en-US" dirty="0"/>
          </a:p>
        </p:txBody>
      </p:sp>
      <p:sp>
        <p:nvSpPr>
          <p:cNvPr id="5" name="Slide Number Placeholder 4"/>
          <p:cNvSpPr>
            <a:spLocks noGrp="1"/>
          </p:cNvSpPr>
          <p:nvPr>
            <p:ph type="sldNum" sz="quarter" idx="4"/>
          </p:nvPr>
        </p:nvSpPr>
        <p:spPr/>
        <p:txBody>
          <a:bodyPr/>
          <a:lstStyle/>
          <a:p>
            <a:fld id="{E1497D35-93D5-5047-9160-8F9C97C9D015}" type="slidenum">
              <a:rPr lang="en-US" smtClean="0"/>
              <a:pPr/>
              <a:t>10</a:t>
            </a:fld>
            <a:endParaRPr lang="en-US" dirty="0"/>
          </a:p>
        </p:txBody>
      </p:sp>
      <p:graphicFrame>
        <p:nvGraphicFramePr>
          <p:cNvPr id="8" name="Table 7">
            <a:extLst>
              <a:ext uri="{FF2B5EF4-FFF2-40B4-BE49-F238E27FC236}">
                <a16:creationId xmlns:a16="http://schemas.microsoft.com/office/drawing/2014/main" id="{2C253303-F066-F54D-A8B8-5768886FF206}"/>
              </a:ext>
            </a:extLst>
          </p:cNvPr>
          <p:cNvGraphicFramePr>
            <a:graphicFrameLocks noGrp="1"/>
          </p:cNvGraphicFramePr>
          <p:nvPr>
            <p:extLst>
              <p:ext uri="{D42A27DB-BD31-4B8C-83A1-F6EECF244321}">
                <p14:modId xmlns:p14="http://schemas.microsoft.com/office/powerpoint/2010/main" val="3496027853"/>
              </p:ext>
            </p:extLst>
          </p:nvPr>
        </p:nvGraphicFramePr>
        <p:xfrm>
          <a:off x="6129350" y="4507897"/>
          <a:ext cx="5952490" cy="1357696"/>
        </p:xfrm>
        <a:graphic>
          <a:graphicData uri="http://schemas.openxmlformats.org/drawingml/2006/table">
            <a:tbl>
              <a:tblPr firstRow="1" firstCol="1" bandRow="1">
                <a:tableStyleId>{793D81CF-94F2-401A-BA57-92F5A7B2D0C5}</a:tableStyleId>
              </a:tblPr>
              <a:tblGrid>
                <a:gridCol w="1347470">
                  <a:extLst>
                    <a:ext uri="{9D8B030D-6E8A-4147-A177-3AD203B41FA5}">
                      <a16:colId xmlns:a16="http://schemas.microsoft.com/office/drawing/2014/main" val="379327385"/>
                    </a:ext>
                  </a:extLst>
                </a:gridCol>
                <a:gridCol w="539750">
                  <a:extLst>
                    <a:ext uri="{9D8B030D-6E8A-4147-A177-3AD203B41FA5}">
                      <a16:colId xmlns:a16="http://schemas.microsoft.com/office/drawing/2014/main" val="1694202147"/>
                    </a:ext>
                  </a:extLst>
                </a:gridCol>
                <a:gridCol w="723900">
                  <a:extLst>
                    <a:ext uri="{9D8B030D-6E8A-4147-A177-3AD203B41FA5}">
                      <a16:colId xmlns:a16="http://schemas.microsoft.com/office/drawing/2014/main" val="3405429701"/>
                    </a:ext>
                  </a:extLst>
                </a:gridCol>
                <a:gridCol w="723900">
                  <a:extLst>
                    <a:ext uri="{9D8B030D-6E8A-4147-A177-3AD203B41FA5}">
                      <a16:colId xmlns:a16="http://schemas.microsoft.com/office/drawing/2014/main" val="719903605"/>
                    </a:ext>
                  </a:extLst>
                </a:gridCol>
                <a:gridCol w="723900">
                  <a:extLst>
                    <a:ext uri="{9D8B030D-6E8A-4147-A177-3AD203B41FA5}">
                      <a16:colId xmlns:a16="http://schemas.microsoft.com/office/drawing/2014/main" val="4124379474"/>
                    </a:ext>
                  </a:extLst>
                </a:gridCol>
                <a:gridCol w="540385">
                  <a:extLst>
                    <a:ext uri="{9D8B030D-6E8A-4147-A177-3AD203B41FA5}">
                      <a16:colId xmlns:a16="http://schemas.microsoft.com/office/drawing/2014/main" val="3752770891"/>
                    </a:ext>
                  </a:extLst>
                </a:gridCol>
                <a:gridCol w="723900">
                  <a:extLst>
                    <a:ext uri="{9D8B030D-6E8A-4147-A177-3AD203B41FA5}">
                      <a16:colId xmlns:a16="http://schemas.microsoft.com/office/drawing/2014/main" val="2921775540"/>
                    </a:ext>
                  </a:extLst>
                </a:gridCol>
                <a:gridCol w="629285">
                  <a:extLst>
                    <a:ext uri="{9D8B030D-6E8A-4147-A177-3AD203B41FA5}">
                      <a16:colId xmlns:a16="http://schemas.microsoft.com/office/drawing/2014/main" val="3056962141"/>
                    </a:ext>
                  </a:extLst>
                </a:gridCol>
              </a:tblGrid>
              <a:tr h="0">
                <a:tc>
                  <a:txBody>
                    <a:bodyPr/>
                    <a:lstStyle/>
                    <a:p>
                      <a:pPr>
                        <a:lnSpc>
                          <a:spcPct val="115000"/>
                        </a:lnSpc>
                        <a:spcAft>
                          <a:spcPts val="0"/>
                        </a:spcAft>
                      </a:pPr>
                      <a:r>
                        <a:rPr lang="en-US" sz="1100" dirty="0">
                          <a:effectLst/>
                        </a:rPr>
                        <a:t> </a:t>
                      </a:r>
                      <a:endParaRPr lang="en-CA" sz="1100" dirty="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Actual Value</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dirty="0">
                          <a:effectLst/>
                        </a:rPr>
                        <a:t>Predicted Value</a:t>
                      </a:r>
                      <a:endParaRPr lang="en-CA" sz="1100" dirty="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Difference</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dirty="0">
                          <a:effectLst/>
                        </a:rPr>
                        <a:t>% in Difference</a:t>
                      </a:r>
                      <a:endParaRPr lang="en-CA" sz="1100" dirty="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MAPE</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dirty="0">
                          <a:effectLst/>
                        </a:rPr>
                        <a:t>RMSE</a:t>
                      </a:r>
                      <a:endParaRPr lang="en-CA" sz="1100" dirty="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Selected model</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extLst>
                  <a:ext uri="{0D108BD9-81ED-4DB2-BD59-A6C34878D82A}">
                    <a16:rowId xmlns:a16="http://schemas.microsoft.com/office/drawing/2014/main" val="2356674858"/>
                  </a:ext>
                </a:extLst>
              </a:tr>
              <a:tr h="0">
                <a:tc>
                  <a:txBody>
                    <a:bodyPr/>
                    <a:lstStyle/>
                    <a:p>
                      <a:pPr>
                        <a:lnSpc>
                          <a:spcPct val="115000"/>
                        </a:lnSpc>
                        <a:spcAft>
                          <a:spcPts val="0"/>
                        </a:spcAft>
                      </a:pPr>
                      <a:r>
                        <a:rPr lang="en-US" sz="750">
                          <a:effectLst/>
                        </a:rPr>
                        <a:t>India (training set of 2020/03 – 2021/06), frequency = 7</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dirty="0">
                          <a:effectLst/>
                        </a:rPr>
                        <a:t>46,617</a:t>
                      </a:r>
                      <a:endParaRPr lang="en-CA" sz="1100" dirty="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98,886.52</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52,269.52</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112%</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91.39</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52,880.40</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nSpc>
                          <a:spcPct val="115000"/>
                        </a:lnSpc>
                        <a:spcAft>
                          <a:spcPts val="0"/>
                        </a:spcAft>
                      </a:pPr>
                      <a:r>
                        <a:rPr lang="en-US" sz="1100">
                          <a:effectLst/>
                        </a:rPr>
                        <a:t> </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extLst>
                  <a:ext uri="{0D108BD9-81ED-4DB2-BD59-A6C34878D82A}">
                    <a16:rowId xmlns:a16="http://schemas.microsoft.com/office/drawing/2014/main" val="1368394449"/>
                  </a:ext>
                </a:extLst>
              </a:tr>
              <a:tr h="0">
                <a:tc>
                  <a:txBody>
                    <a:bodyPr/>
                    <a:lstStyle/>
                    <a:p>
                      <a:pPr>
                        <a:lnSpc>
                          <a:spcPct val="115000"/>
                        </a:lnSpc>
                        <a:spcAft>
                          <a:spcPts val="0"/>
                        </a:spcAft>
                      </a:pPr>
                      <a:r>
                        <a:rPr lang="en-US" sz="750">
                          <a:effectLst/>
                        </a:rPr>
                        <a:t>India (training set of 2021/01 – 2021/06), frequency = 7</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dirty="0">
                          <a:effectLst/>
                        </a:rPr>
                        <a:t>46,617</a:t>
                      </a:r>
                      <a:endParaRPr lang="en-CA" sz="1100" dirty="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91,799.52</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45,182.52</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solidFill>
                            <a:srgbClr val="FF0000"/>
                          </a:solidFill>
                          <a:effectLst/>
                        </a:rPr>
                        <a:t>97%</a:t>
                      </a:r>
                      <a:endParaRPr lang="en-CA" sz="1100">
                        <a:solidFill>
                          <a:srgbClr val="FF0000"/>
                        </a:solidFill>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solidFill>
                            <a:srgbClr val="FF0000"/>
                          </a:solidFill>
                          <a:effectLst/>
                        </a:rPr>
                        <a:t>82.69</a:t>
                      </a:r>
                      <a:endParaRPr lang="en-CA" sz="1100">
                        <a:solidFill>
                          <a:srgbClr val="FF0000"/>
                        </a:solidFill>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dirty="0">
                          <a:solidFill>
                            <a:srgbClr val="FF0000"/>
                          </a:solidFill>
                          <a:effectLst/>
                        </a:rPr>
                        <a:t>48,218.16</a:t>
                      </a:r>
                      <a:endParaRPr lang="en-CA" sz="1100" dirty="0">
                        <a:solidFill>
                          <a:srgbClr val="FF0000"/>
                        </a:solidFill>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350">
                          <a:effectLst/>
                        </a:rPr>
                        <a:t>✓</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extLst>
                  <a:ext uri="{0D108BD9-81ED-4DB2-BD59-A6C34878D82A}">
                    <a16:rowId xmlns:a16="http://schemas.microsoft.com/office/drawing/2014/main" val="1444640636"/>
                  </a:ext>
                </a:extLst>
              </a:tr>
              <a:tr h="0">
                <a:tc>
                  <a:txBody>
                    <a:bodyPr/>
                    <a:lstStyle/>
                    <a:p>
                      <a:pPr>
                        <a:lnSpc>
                          <a:spcPct val="115000"/>
                        </a:lnSpc>
                        <a:spcAft>
                          <a:spcPts val="0"/>
                        </a:spcAft>
                      </a:pPr>
                      <a:r>
                        <a:rPr lang="en-US" sz="750">
                          <a:effectLst/>
                        </a:rPr>
                        <a:t>India (training set of 2020/03 – 2021/06), frequency = 12</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46,617</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143,780</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97,163</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208%</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dirty="0">
                          <a:effectLst/>
                        </a:rPr>
                        <a:t>208.43</a:t>
                      </a:r>
                      <a:endParaRPr lang="en-CA" sz="1100" dirty="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97,163.18</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nSpc>
                          <a:spcPct val="115000"/>
                        </a:lnSpc>
                        <a:spcAft>
                          <a:spcPts val="0"/>
                        </a:spcAft>
                      </a:pPr>
                      <a:r>
                        <a:rPr lang="en-US" sz="1100">
                          <a:effectLst/>
                        </a:rPr>
                        <a:t> </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extLst>
                  <a:ext uri="{0D108BD9-81ED-4DB2-BD59-A6C34878D82A}">
                    <a16:rowId xmlns:a16="http://schemas.microsoft.com/office/drawing/2014/main" val="2479916657"/>
                  </a:ext>
                </a:extLst>
              </a:tr>
              <a:tr h="0">
                <a:tc>
                  <a:txBody>
                    <a:bodyPr/>
                    <a:lstStyle/>
                    <a:p>
                      <a:pPr>
                        <a:lnSpc>
                          <a:spcPct val="115000"/>
                        </a:lnSpc>
                        <a:spcAft>
                          <a:spcPts val="0"/>
                        </a:spcAft>
                      </a:pPr>
                      <a:r>
                        <a:rPr lang="en-US" sz="750">
                          <a:effectLst/>
                        </a:rPr>
                        <a:t>India (training set of 2021/01 – 2021/06), frequency = 12</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46,617</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118,705</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72,088</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155%</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154.64</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72,088.03</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nSpc>
                          <a:spcPct val="115000"/>
                        </a:lnSpc>
                        <a:spcAft>
                          <a:spcPts val="0"/>
                        </a:spcAft>
                      </a:pPr>
                      <a:r>
                        <a:rPr lang="en-US" sz="1100" dirty="0">
                          <a:effectLst/>
                        </a:rPr>
                        <a:t> </a:t>
                      </a:r>
                      <a:endParaRPr lang="en-CA" sz="1100" dirty="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extLst>
                  <a:ext uri="{0D108BD9-81ED-4DB2-BD59-A6C34878D82A}">
                    <a16:rowId xmlns:a16="http://schemas.microsoft.com/office/drawing/2014/main" val="506311014"/>
                  </a:ext>
                </a:extLst>
              </a:tr>
            </a:tbl>
          </a:graphicData>
        </a:graphic>
      </p:graphicFrame>
      <p:graphicFrame>
        <p:nvGraphicFramePr>
          <p:cNvPr id="9" name="Table 8">
            <a:extLst>
              <a:ext uri="{FF2B5EF4-FFF2-40B4-BE49-F238E27FC236}">
                <a16:creationId xmlns:a16="http://schemas.microsoft.com/office/drawing/2014/main" id="{B2A5CD10-2E2C-874B-96D7-1BBBA6A51E1B}"/>
              </a:ext>
            </a:extLst>
          </p:cNvPr>
          <p:cNvGraphicFramePr>
            <a:graphicFrameLocks noGrp="1"/>
          </p:cNvGraphicFramePr>
          <p:nvPr>
            <p:extLst>
              <p:ext uri="{D42A27DB-BD31-4B8C-83A1-F6EECF244321}">
                <p14:modId xmlns:p14="http://schemas.microsoft.com/office/powerpoint/2010/main" val="1187042215"/>
              </p:ext>
            </p:extLst>
          </p:nvPr>
        </p:nvGraphicFramePr>
        <p:xfrm>
          <a:off x="2123090" y="1854351"/>
          <a:ext cx="8849712" cy="2570504"/>
        </p:xfrm>
        <a:graphic>
          <a:graphicData uri="http://schemas.openxmlformats.org/drawingml/2006/table">
            <a:tbl>
              <a:tblPr firstRow="1" firstCol="1" bandRow="1">
                <a:tableStyleId>{B301B821-A1FF-4177-AEE7-76D212191A09}</a:tableStyleId>
              </a:tblPr>
              <a:tblGrid>
                <a:gridCol w="1786758">
                  <a:extLst>
                    <a:ext uri="{9D8B030D-6E8A-4147-A177-3AD203B41FA5}">
                      <a16:colId xmlns:a16="http://schemas.microsoft.com/office/drawing/2014/main" val="1805593305"/>
                    </a:ext>
                  </a:extLst>
                </a:gridCol>
                <a:gridCol w="1019017">
                  <a:extLst>
                    <a:ext uri="{9D8B030D-6E8A-4147-A177-3AD203B41FA5}">
                      <a16:colId xmlns:a16="http://schemas.microsoft.com/office/drawing/2014/main" val="4042470782"/>
                    </a:ext>
                  </a:extLst>
                </a:gridCol>
                <a:gridCol w="1076240">
                  <a:extLst>
                    <a:ext uri="{9D8B030D-6E8A-4147-A177-3AD203B41FA5}">
                      <a16:colId xmlns:a16="http://schemas.microsoft.com/office/drawing/2014/main" val="1400900841"/>
                    </a:ext>
                  </a:extLst>
                </a:gridCol>
                <a:gridCol w="1076240">
                  <a:extLst>
                    <a:ext uri="{9D8B030D-6E8A-4147-A177-3AD203B41FA5}">
                      <a16:colId xmlns:a16="http://schemas.microsoft.com/office/drawing/2014/main" val="2911259262"/>
                    </a:ext>
                  </a:extLst>
                </a:gridCol>
                <a:gridCol w="1076240">
                  <a:extLst>
                    <a:ext uri="{9D8B030D-6E8A-4147-A177-3AD203B41FA5}">
                      <a16:colId xmlns:a16="http://schemas.microsoft.com/office/drawing/2014/main" val="832924162"/>
                    </a:ext>
                  </a:extLst>
                </a:gridCol>
                <a:gridCol w="803403">
                  <a:extLst>
                    <a:ext uri="{9D8B030D-6E8A-4147-A177-3AD203B41FA5}">
                      <a16:colId xmlns:a16="http://schemas.microsoft.com/office/drawing/2014/main" val="1687717561"/>
                    </a:ext>
                  </a:extLst>
                </a:gridCol>
                <a:gridCol w="1076240">
                  <a:extLst>
                    <a:ext uri="{9D8B030D-6E8A-4147-A177-3AD203B41FA5}">
                      <a16:colId xmlns:a16="http://schemas.microsoft.com/office/drawing/2014/main" val="3692162438"/>
                    </a:ext>
                  </a:extLst>
                </a:gridCol>
                <a:gridCol w="935574">
                  <a:extLst>
                    <a:ext uri="{9D8B030D-6E8A-4147-A177-3AD203B41FA5}">
                      <a16:colId xmlns:a16="http://schemas.microsoft.com/office/drawing/2014/main" val="2018880745"/>
                    </a:ext>
                  </a:extLst>
                </a:gridCol>
              </a:tblGrid>
              <a:tr h="642596">
                <a:tc>
                  <a:txBody>
                    <a:bodyPr/>
                    <a:lstStyle/>
                    <a:p>
                      <a:pPr>
                        <a:lnSpc>
                          <a:spcPct val="115000"/>
                        </a:lnSpc>
                        <a:spcAft>
                          <a:spcPts val="0"/>
                        </a:spcAft>
                      </a:pPr>
                      <a:r>
                        <a:rPr lang="en-US" sz="1100">
                          <a:effectLst/>
                        </a:rPr>
                        <a:t> </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Actual Value</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Predicted Value</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dirty="0">
                          <a:effectLst/>
                        </a:rPr>
                        <a:t>Difference</a:t>
                      </a:r>
                      <a:endParaRPr lang="en-CA" sz="1100" dirty="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 in Difference</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MAPE</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RMSE</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Selected model</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extLst>
                  <a:ext uri="{0D108BD9-81ED-4DB2-BD59-A6C34878D82A}">
                    <a16:rowId xmlns:a16="http://schemas.microsoft.com/office/drawing/2014/main" val="280014628"/>
                  </a:ext>
                </a:extLst>
              </a:tr>
              <a:tr h="481977">
                <a:tc>
                  <a:txBody>
                    <a:bodyPr/>
                    <a:lstStyle/>
                    <a:p>
                      <a:pPr>
                        <a:lnSpc>
                          <a:spcPct val="115000"/>
                        </a:lnSpc>
                        <a:spcAft>
                          <a:spcPts val="0"/>
                        </a:spcAft>
                      </a:pPr>
                      <a:r>
                        <a:rPr lang="en-US" sz="750">
                          <a:effectLst/>
                        </a:rPr>
                        <a:t>UK (training set of 2020/03 – 2021/06), frequency = 7</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28,071</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3,944.24</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24,126.76</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86%</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63.49</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13,806.76</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nSpc>
                          <a:spcPct val="115000"/>
                        </a:lnSpc>
                        <a:spcAft>
                          <a:spcPts val="0"/>
                        </a:spcAft>
                      </a:pPr>
                      <a:r>
                        <a:rPr lang="en-US" sz="1100">
                          <a:effectLst/>
                        </a:rPr>
                        <a:t> </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extLst>
                  <a:ext uri="{0D108BD9-81ED-4DB2-BD59-A6C34878D82A}">
                    <a16:rowId xmlns:a16="http://schemas.microsoft.com/office/drawing/2014/main" val="72550357"/>
                  </a:ext>
                </a:extLst>
              </a:tr>
              <a:tr h="481977">
                <a:tc>
                  <a:txBody>
                    <a:bodyPr/>
                    <a:lstStyle/>
                    <a:p>
                      <a:pPr>
                        <a:lnSpc>
                          <a:spcPct val="115000"/>
                        </a:lnSpc>
                        <a:spcAft>
                          <a:spcPts val="0"/>
                        </a:spcAft>
                      </a:pPr>
                      <a:r>
                        <a:rPr lang="en-US" sz="750">
                          <a:effectLst/>
                        </a:rPr>
                        <a:t>UK (training set of 2021/01 – 2021/06), frequency = 7</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28,071</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4,175.98</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23,895.02</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dirty="0">
                          <a:effectLst/>
                        </a:rPr>
                        <a:t>85%</a:t>
                      </a:r>
                      <a:endParaRPr lang="en-CA" sz="1100" dirty="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dirty="0">
                          <a:solidFill>
                            <a:srgbClr val="FF0000"/>
                          </a:solidFill>
                          <a:effectLst/>
                        </a:rPr>
                        <a:t>61.48</a:t>
                      </a:r>
                      <a:endParaRPr lang="en-CA" sz="1100" dirty="0">
                        <a:solidFill>
                          <a:srgbClr val="FF0000"/>
                        </a:solidFill>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dirty="0">
                          <a:solidFill>
                            <a:srgbClr val="FF0000"/>
                          </a:solidFill>
                          <a:effectLst/>
                        </a:rPr>
                        <a:t>13,663.83</a:t>
                      </a:r>
                      <a:endParaRPr lang="en-CA" sz="1100" dirty="0">
                        <a:solidFill>
                          <a:srgbClr val="FF0000"/>
                        </a:solidFill>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350">
                          <a:effectLst/>
                        </a:rPr>
                        <a:t>✓</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extLst>
                  <a:ext uri="{0D108BD9-81ED-4DB2-BD59-A6C34878D82A}">
                    <a16:rowId xmlns:a16="http://schemas.microsoft.com/office/drawing/2014/main" val="4257789324"/>
                  </a:ext>
                </a:extLst>
              </a:tr>
              <a:tr h="481977">
                <a:tc>
                  <a:txBody>
                    <a:bodyPr/>
                    <a:lstStyle/>
                    <a:p>
                      <a:pPr>
                        <a:lnSpc>
                          <a:spcPct val="115000"/>
                        </a:lnSpc>
                        <a:spcAft>
                          <a:spcPts val="0"/>
                        </a:spcAft>
                      </a:pPr>
                      <a:r>
                        <a:rPr lang="en-US" sz="750">
                          <a:effectLst/>
                        </a:rPr>
                        <a:t>UK (training set of 2020/03 – 2021/06), frequency = 12</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28,071</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4,599.55</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23,471.45</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dirty="0">
                          <a:solidFill>
                            <a:srgbClr val="FF0000"/>
                          </a:solidFill>
                          <a:effectLst/>
                        </a:rPr>
                        <a:t>84%</a:t>
                      </a:r>
                      <a:endParaRPr lang="en-CA" sz="1100" dirty="0">
                        <a:solidFill>
                          <a:srgbClr val="FF0000"/>
                        </a:solidFill>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83.61</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23,471.45</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nSpc>
                          <a:spcPct val="115000"/>
                        </a:lnSpc>
                        <a:spcAft>
                          <a:spcPts val="0"/>
                        </a:spcAft>
                      </a:pPr>
                      <a:r>
                        <a:rPr lang="en-US" sz="1100" dirty="0">
                          <a:effectLst/>
                        </a:rPr>
                        <a:t> </a:t>
                      </a:r>
                      <a:endParaRPr lang="en-CA" sz="1100" dirty="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extLst>
                  <a:ext uri="{0D108BD9-81ED-4DB2-BD59-A6C34878D82A}">
                    <a16:rowId xmlns:a16="http://schemas.microsoft.com/office/drawing/2014/main" val="4170320527"/>
                  </a:ext>
                </a:extLst>
              </a:tr>
              <a:tr h="481977">
                <a:tc>
                  <a:txBody>
                    <a:bodyPr/>
                    <a:lstStyle/>
                    <a:p>
                      <a:pPr>
                        <a:lnSpc>
                          <a:spcPct val="115000"/>
                        </a:lnSpc>
                        <a:spcAft>
                          <a:spcPts val="0"/>
                        </a:spcAft>
                      </a:pPr>
                      <a:r>
                        <a:rPr lang="en-US" sz="750">
                          <a:effectLst/>
                        </a:rPr>
                        <a:t>UK (training set of 2021/01 – 2021/06), frequency = 12</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28,071</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4,283.79</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23,787.21</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85%</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84.74</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23,787.21</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nSpc>
                          <a:spcPct val="115000"/>
                        </a:lnSpc>
                        <a:spcAft>
                          <a:spcPts val="0"/>
                        </a:spcAft>
                      </a:pPr>
                      <a:r>
                        <a:rPr lang="en-US" sz="1100" dirty="0">
                          <a:effectLst/>
                        </a:rPr>
                        <a:t> </a:t>
                      </a:r>
                      <a:endParaRPr lang="en-CA" sz="1100" dirty="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extLst>
                  <a:ext uri="{0D108BD9-81ED-4DB2-BD59-A6C34878D82A}">
                    <a16:rowId xmlns:a16="http://schemas.microsoft.com/office/drawing/2014/main" val="1628251742"/>
                  </a:ext>
                </a:extLst>
              </a:tr>
            </a:tbl>
          </a:graphicData>
        </a:graphic>
      </p:graphicFrame>
      <p:graphicFrame>
        <p:nvGraphicFramePr>
          <p:cNvPr id="10" name="Table 9">
            <a:extLst>
              <a:ext uri="{FF2B5EF4-FFF2-40B4-BE49-F238E27FC236}">
                <a16:creationId xmlns:a16="http://schemas.microsoft.com/office/drawing/2014/main" id="{0A0B0CB0-0DF3-0749-A9D9-DC8220589A78}"/>
              </a:ext>
            </a:extLst>
          </p:cNvPr>
          <p:cNvGraphicFramePr>
            <a:graphicFrameLocks noGrp="1"/>
          </p:cNvGraphicFramePr>
          <p:nvPr>
            <p:extLst>
              <p:ext uri="{D42A27DB-BD31-4B8C-83A1-F6EECF244321}">
                <p14:modId xmlns:p14="http://schemas.microsoft.com/office/powerpoint/2010/main" val="4215594482"/>
              </p:ext>
            </p:extLst>
          </p:nvPr>
        </p:nvGraphicFramePr>
        <p:xfrm>
          <a:off x="6129350" y="449401"/>
          <a:ext cx="5952490" cy="1357696"/>
        </p:xfrm>
        <a:graphic>
          <a:graphicData uri="http://schemas.openxmlformats.org/drawingml/2006/table">
            <a:tbl>
              <a:tblPr firstRow="1" firstCol="1" bandRow="1">
                <a:tableStyleId>{793D81CF-94F2-401A-BA57-92F5A7B2D0C5}</a:tableStyleId>
              </a:tblPr>
              <a:tblGrid>
                <a:gridCol w="1347470">
                  <a:extLst>
                    <a:ext uri="{9D8B030D-6E8A-4147-A177-3AD203B41FA5}">
                      <a16:colId xmlns:a16="http://schemas.microsoft.com/office/drawing/2014/main" val="3736772514"/>
                    </a:ext>
                  </a:extLst>
                </a:gridCol>
                <a:gridCol w="539750">
                  <a:extLst>
                    <a:ext uri="{9D8B030D-6E8A-4147-A177-3AD203B41FA5}">
                      <a16:colId xmlns:a16="http://schemas.microsoft.com/office/drawing/2014/main" val="660824329"/>
                    </a:ext>
                  </a:extLst>
                </a:gridCol>
                <a:gridCol w="723900">
                  <a:extLst>
                    <a:ext uri="{9D8B030D-6E8A-4147-A177-3AD203B41FA5}">
                      <a16:colId xmlns:a16="http://schemas.microsoft.com/office/drawing/2014/main" val="4189492889"/>
                    </a:ext>
                  </a:extLst>
                </a:gridCol>
                <a:gridCol w="723900">
                  <a:extLst>
                    <a:ext uri="{9D8B030D-6E8A-4147-A177-3AD203B41FA5}">
                      <a16:colId xmlns:a16="http://schemas.microsoft.com/office/drawing/2014/main" val="3894930878"/>
                    </a:ext>
                  </a:extLst>
                </a:gridCol>
                <a:gridCol w="723900">
                  <a:extLst>
                    <a:ext uri="{9D8B030D-6E8A-4147-A177-3AD203B41FA5}">
                      <a16:colId xmlns:a16="http://schemas.microsoft.com/office/drawing/2014/main" val="1271746604"/>
                    </a:ext>
                  </a:extLst>
                </a:gridCol>
                <a:gridCol w="540385">
                  <a:extLst>
                    <a:ext uri="{9D8B030D-6E8A-4147-A177-3AD203B41FA5}">
                      <a16:colId xmlns:a16="http://schemas.microsoft.com/office/drawing/2014/main" val="1413808787"/>
                    </a:ext>
                  </a:extLst>
                </a:gridCol>
                <a:gridCol w="723900">
                  <a:extLst>
                    <a:ext uri="{9D8B030D-6E8A-4147-A177-3AD203B41FA5}">
                      <a16:colId xmlns:a16="http://schemas.microsoft.com/office/drawing/2014/main" val="4004085875"/>
                    </a:ext>
                  </a:extLst>
                </a:gridCol>
                <a:gridCol w="629285">
                  <a:extLst>
                    <a:ext uri="{9D8B030D-6E8A-4147-A177-3AD203B41FA5}">
                      <a16:colId xmlns:a16="http://schemas.microsoft.com/office/drawing/2014/main" val="1291216117"/>
                    </a:ext>
                  </a:extLst>
                </a:gridCol>
              </a:tblGrid>
              <a:tr h="0">
                <a:tc>
                  <a:txBody>
                    <a:bodyPr/>
                    <a:lstStyle/>
                    <a:p>
                      <a:pPr>
                        <a:lnSpc>
                          <a:spcPct val="115000"/>
                        </a:lnSpc>
                        <a:spcAft>
                          <a:spcPts val="0"/>
                        </a:spcAft>
                      </a:pPr>
                      <a:r>
                        <a:rPr lang="en-US" sz="1100" dirty="0">
                          <a:effectLst/>
                        </a:rPr>
                        <a:t> </a:t>
                      </a:r>
                      <a:endParaRPr lang="en-CA" sz="1100" dirty="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dirty="0">
                          <a:effectLst/>
                        </a:rPr>
                        <a:t>Actual Value</a:t>
                      </a:r>
                      <a:endParaRPr lang="en-CA" sz="1100" dirty="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dirty="0">
                          <a:effectLst/>
                        </a:rPr>
                        <a:t>Predicted Value</a:t>
                      </a:r>
                      <a:endParaRPr lang="en-CA" sz="1100" dirty="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Difference</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 in Difference</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MAPE</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RMSE</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Selected model</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extLst>
                  <a:ext uri="{0D108BD9-81ED-4DB2-BD59-A6C34878D82A}">
                    <a16:rowId xmlns:a16="http://schemas.microsoft.com/office/drawing/2014/main" val="589265077"/>
                  </a:ext>
                </a:extLst>
              </a:tr>
              <a:tr h="0">
                <a:tc>
                  <a:txBody>
                    <a:bodyPr/>
                    <a:lstStyle/>
                    <a:p>
                      <a:pPr>
                        <a:lnSpc>
                          <a:spcPct val="115000"/>
                        </a:lnSpc>
                        <a:spcAft>
                          <a:spcPts val="0"/>
                        </a:spcAft>
                      </a:pPr>
                      <a:r>
                        <a:rPr lang="en-US" sz="750">
                          <a:effectLst/>
                        </a:rPr>
                        <a:t>EU (training set of 2020/03 – 2021/06), frequency = 7</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2,337</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7,650.10</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5,313.10</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227%</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293.51</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7,342.32</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nSpc>
                          <a:spcPct val="115000"/>
                        </a:lnSpc>
                        <a:spcAft>
                          <a:spcPts val="0"/>
                        </a:spcAft>
                      </a:pPr>
                      <a:r>
                        <a:rPr lang="en-US" sz="1100">
                          <a:effectLst/>
                        </a:rPr>
                        <a:t> </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extLst>
                  <a:ext uri="{0D108BD9-81ED-4DB2-BD59-A6C34878D82A}">
                    <a16:rowId xmlns:a16="http://schemas.microsoft.com/office/drawing/2014/main" val="4006061129"/>
                  </a:ext>
                </a:extLst>
              </a:tr>
              <a:tr h="0">
                <a:tc>
                  <a:txBody>
                    <a:bodyPr/>
                    <a:lstStyle/>
                    <a:p>
                      <a:pPr>
                        <a:lnSpc>
                          <a:spcPct val="115000"/>
                        </a:lnSpc>
                        <a:spcAft>
                          <a:spcPts val="0"/>
                        </a:spcAft>
                      </a:pPr>
                      <a:r>
                        <a:rPr lang="en-US" sz="750">
                          <a:effectLst/>
                        </a:rPr>
                        <a:t>EU (training set of 2021/01 – 2021/06), frequency = 7</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2,337</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5,705.73</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dirty="0">
                          <a:effectLst/>
                        </a:rPr>
                        <a:t>3,367.73</a:t>
                      </a:r>
                      <a:endParaRPr lang="en-CA" sz="1100" dirty="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solidFill>
                            <a:srgbClr val="FF0000"/>
                          </a:solidFill>
                          <a:effectLst/>
                        </a:rPr>
                        <a:t>144%</a:t>
                      </a:r>
                      <a:endParaRPr lang="en-CA" sz="1100">
                        <a:solidFill>
                          <a:srgbClr val="FF0000"/>
                        </a:solidFill>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solidFill>
                            <a:srgbClr val="FF0000"/>
                          </a:solidFill>
                          <a:effectLst/>
                        </a:rPr>
                        <a:t>254.48</a:t>
                      </a:r>
                      <a:endParaRPr lang="en-CA" sz="1100">
                        <a:solidFill>
                          <a:srgbClr val="FF0000"/>
                        </a:solidFill>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dirty="0">
                          <a:solidFill>
                            <a:srgbClr val="FF0000"/>
                          </a:solidFill>
                          <a:effectLst/>
                        </a:rPr>
                        <a:t>6,719.08</a:t>
                      </a:r>
                      <a:endParaRPr lang="en-CA" sz="1100" dirty="0">
                        <a:solidFill>
                          <a:srgbClr val="FF0000"/>
                        </a:solidFill>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350">
                          <a:effectLst/>
                        </a:rPr>
                        <a:t>✓</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extLst>
                  <a:ext uri="{0D108BD9-81ED-4DB2-BD59-A6C34878D82A}">
                    <a16:rowId xmlns:a16="http://schemas.microsoft.com/office/drawing/2014/main" val="2500198013"/>
                  </a:ext>
                </a:extLst>
              </a:tr>
              <a:tr h="0">
                <a:tc>
                  <a:txBody>
                    <a:bodyPr/>
                    <a:lstStyle/>
                    <a:p>
                      <a:pPr>
                        <a:lnSpc>
                          <a:spcPct val="115000"/>
                        </a:lnSpc>
                        <a:spcAft>
                          <a:spcPts val="0"/>
                        </a:spcAft>
                      </a:pPr>
                      <a:r>
                        <a:rPr lang="en-US" sz="750">
                          <a:effectLst/>
                        </a:rPr>
                        <a:t>EU (training set of 2020/03 – 2021/06), frequency = 12</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2,337</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10,339.34</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8,002.34</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342%</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342.42</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8,002.34</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nSpc>
                          <a:spcPct val="115000"/>
                        </a:lnSpc>
                        <a:spcAft>
                          <a:spcPts val="0"/>
                        </a:spcAft>
                      </a:pPr>
                      <a:r>
                        <a:rPr lang="en-US" sz="1100">
                          <a:effectLst/>
                        </a:rPr>
                        <a:t> </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extLst>
                  <a:ext uri="{0D108BD9-81ED-4DB2-BD59-A6C34878D82A}">
                    <a16:rowId xmlns:a16="http://schemas.microsoft.com/office/drawing/2014/main" val="2225504990"/>
                  </a:ext>
                </a:extLst>
              </a:tr>
              <a:tr h="0">
                <a:tc>
                  <a:txBody>
                    <a:bodyPr/>
                    <a:lstStyle/>
                    <a:p>
                      <a:pPr>
                        <a:lnSpc>
                          <a:spcPct val="115000"/>
                        </a:lnSpc>
                        <a:spcAft>
                          <a:spcPts val="0"/>
                        </a:spcAft>
                      </a:pPr>
                      <a:r>
                        <a:rPr lang="en-US" sz="750">
                          <a:effectLst/>
                        </a:rPr>
                        <a:t>EU (training set of 2021/01 – 2021/06), frequency = 12</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2,337</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dirty="0">
                          <a:effectLst/>
                        </a:rPr>
                        <a:t>12,023.28</a:t>
                      </a:r>
                      <a:endParaRPr lang="en-CA" sz="1100" dirty="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9,686.28</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414%</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414.47</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9,686.28</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nSpc>
                          <a:spcPct val="115000"/>
                        </a:lnSpc>
                        <a:spcAft>
                          <a:spcPts val="0"/>
                        </a:spcAft>
                      </a:pPr>
                      <a:r>
                        <a:rPr lang="en-US" sz="1100" dirty="0">
                          <a:effectLst/>
                        </a:rPr>
                        <a:t> </a:t>
                      </a:r>
                      <a:endParaRPr lang="en-CA" sz="1100" dirty="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extLst>
                  <a:ext uri="{0D108BD9-81ED-4DB2-BD59-A6C34878D82A}">
                    <a16:rowId xmlns:a16="http://schemas.microsoft.com/office/drawing/2014/main" val="1715839597"/>
                  </a:ext>
                </a:extLst>
              </a:tr>
            </a:tbl>
          </a:graphicData>
        </a:graphic>
      </p:graphicFrame>
      <p:graphicFrame>
        <p:nvGraphicFramePr>
          <p:cNvPr id="13" name="Content Placeholder 12">
            <a:extLst>
              <a:ext uri="{FF2B5EF4-FFF2-40B4-BE49-F238E27FC236}">
                <a16:creationId xmlns:a16="http://schemas.microsoft.com/office/drawing/2014/main" id="{4B082394-ABBF-D74C-8AA9-70E8C7441CD3}"/>
              </a:ext>
            </a:extLst>
          </p:cNvPr>
          <p:cNvGraphicFramePr>
            <a:graphicFrameLocks noGrp="1"/>
          </p:cNvGraphicFramePr>
          <p:nvPr>
            <p:ph idx="1"/>
            <p:extLst>
              <p:ext uri="{D42A27DB-BD31-4B8C-83A1-F6EECF244321}">
                <p14:modId xmlns:p14="http://schemas.microsoft.com/office/powerpoint/2010/main" val="1071434352"/>
              </p:ext>
            </p:extLst>
          </p:nvPr>
        </p:nvGraphicFramePr>
        <p:xfrm>
          <a:off x="141922" y="449401"/>
          <a:ext cx="5952490" cy="1357696"/>
        </p:xfrm>
        <a:graphic>
          <a:graphicData uri="http://schemas.openxmlformats.org/drawingml/2006/table">
            <a:tbl>
              <a:tblPr firstRow="1" firstCol="1" bandRow="1">
                <a:tableStyleId>{793D81CF-94F2-401A-BA57-92F5A7B2D0C5}</a:tableStyleId>
              </a:tblPr>
              <a:tblGrid>
                <a:gridCol w="1347470">
                  <a:extLst>
                    <a:ext uri="{9D8B030D-6E8A-4147-A177-3AD203B41FA5}">
                      <a16:colId xmlns:a16="http://schemas.microsoft.com/office/drawing/2014/main" val="4196711486"/>
                    </a:ext>
                  </a:extLst>
                </a:gridCol>
                <a:gridCol w="539750">
                  <a:extLst>
                    <a:ext uri="{9D8B030D-6E8A-4147-A177-3AD203B41FA5}">
                      <a16:colId xmlns:a16="http://schemas.microsoft.com/office/drawing/2014/main" val="4160586228"/>
                    </a:ext>
                  </a:extLst>
                </a:gridCol>
                <a:gridCol w="723900">
                  <a:extLst>
                    <a:ext uri="{9D8B030D-6E8A-4147-A177-3AD203B41FA5}">
                      <a16:colId xmlns:a16="http://schemas.microsoft.com/office/drawing/2014/main" val="2138603542"/>
                    </a:ext>
                  </a:extLst>
                </a:gridCol>
                <a:gridCol w="723900">
                  <a:extLst>
                    <a:ext uri="{9D8B030D-6E8A-4147-A177-3AD203B41FA5}">
                      <a16:colId xmlns:a16="http://schemas.microsoft.com/office/drawing/2014/main" val="996469707"/>
                    </a:ext>
                  </a:extLst>
                </a:gridCol>
                <a:gridCol w="723900">
                  <a:extLst>
                    <a:ext uri="{9D8B030D-6E8A-4147-A177-3AD203B41FA5}">
                      <a16:colId xmlns:a16="http://schemas.microsoft.com/office/drawing/2014/main" val="1159254164"/>
                    </a:ext>
                  </a:extLst>
                </a:gridCol>
                <a:gridCol w="540385">
                  <a:extLst>
                    <a:ext uri="{9D8B030D-6E8A-4147-A177-3AD203B41FA5}">
                      <a16:colId xmlns:a16="http://schemas.microsoft.com/office/drawing/2014/main" val="3120787691"/>
                    </a:ext>
                  </a:extLst>
                </a:gridCol>
                <a:gridCol w="723900">
                  <a:extLst>
                    <a:ext uri="{9D8B030D-6E8A-4147-A177-3AD203B41FA5}">
                      <a16:colId xmlns:a16="http://schemas.microsoft.com/office/drawing/2014/main" val="507271677"/>
                    </a:ext>
                  </a:extLst>
                </a:gridCol>
                <a:gridCol w="629285">
                  <a:extLst>
                    <a:ext uri="{9D8B030D-6E8A-4147-A177-3AD203B41FA5}">
                      <a16:colId xmlns:a16="http://schemas.microsoft.com/office/drawing/2014/main" val="3659868073"/>
                    </a:ext>
                  </a:extLst>
                </a:gridCol>
              </a:tblGrid>
              <a:tr h="304800">
                <a:tc>
                  <a:txBody>
                    <a:bodyPr/>
                    <a:lstStyle/>
                    <a:p>
                      <a:pPr>
                        <a:lnSpc>
                          <a:spcPct val="115000"/>
                        </a:lnSpc>
                        <a:spcAft>
                          <a:spcPts val="0"/>
                        </a:spcAft>
                      </a:pPr>
                      <a:r>
                        <a:rPr lang="en-US" sz="1100">
                          <a:effectLst/>
                        </a:rPr>
                        <a:t> </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dirty="0">
                          <a:effectLst/>
                        </a:rPr>
                        <a:t>Actual Value</a:t>
                      </a:r>
                      <a:endParaRPr lang="en-CA" sz="1100" dirty="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Predicted Value</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Difference</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 in Difference</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MAPE</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RMSE</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Selected model</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extLst>
                  <a:ext uri="{0D108BD9-81ED-4DB2-BD59-A6C34878D82A}">
                    <a16:rowId xmlns:a16="http://schemas.microsoft.com/office/drawing/2014/main" val="713343582"/>
                  </a:ext>
                </a:extLst>
              </a:tr>
              <a:tr h="0">
                <a:tc>
                  <a:txBody>
                    <a:bodyPr/>
                    <a:lstStyle/>
                    <a:p>
                      <a:pPr>
                        <a:lnSpc>
                          <a:spcPct val="115000"/>
                        </a:lnSpc>
                        <a:spcAft>
                          <a:spcPts val="0"/>
                        </a:spcAft>
                      </a:pPr>
                      <a:r>
                        <a:rPr lang="en-US" sz="750">
                          <a:effectLst/>
                        </a:rPr>
                        <a:t>US (training set of 2020/03 – 2021/06), frequency = 7</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14,463</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8,893.08</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5,569.91</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39%</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42.17</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5,263.46</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nSpc>
                          <a:spcPct val="115000"/>
                        </a:lnSpc>
                        <a:spcAft>
                          <a:spcPts val="0"/>
                        </a:spcAft>
                      </a:pPr>
                      <a:r>
                        <a:rPr lang="en-US" sz="1100">
                          <a:effectLst/>
                        </a:rPr>
                        <a:t> </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extLst>
                  <a:ext uri="{0D108BD9-81ED-4DB2-BD59-A6C34878D82A}">
                    <a16:rowId xmlns:a16="http://schemas.microsoft.com/office/drawing/2014/main" val="1132227054"/>
                  </a:ext>
                </a:extLst>
              </a:tr>
              <a:tr h="0">
                <a:tc>
                  <a:txBody>
                    <a:bodyPr/>
                    <a:lstStyle/>
                    <a:p>
                      <a:pPr>
                        <a:lnSpc>
                          <a:spcPct val="115000"/>
                        </a:lnSpc>
                        <a:spcAft>
                          <a:spcPts val="0"/>
                        </a:spcAft>
                      </a:pPr>
                      <a:r>
                        <a:rPr lang="en-US" sz="750">
                          <a:effectLst/>
                        </a:rPr>
                        <a:t>US (training set of 2021/01 – 2021/06), frequency = 7</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14,463</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4,236.65</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10,226.35</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71%</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42.90</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5,321.23</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nSpc>
                          <a:spcPct val="115000"/>
                        </a:lnSpc>
                        <a:spcAft>
                          <a:spcPts val="0"/>
                        </a:spcAft>
                      </a:pPr>
                      <a:r>
                        <a:rPr lang="en-US" sz="1100">
                          <a:effectLst/>
                        </a:rPr>
                        <a:t> </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extLst>
                  <a:ext uri="{0D108BD9-81ED-4DB2-BD59-A6C34878D82A}">
                    <a16:rowId xmlns:a16="http://schemas.microsoft.com/office/drawing/2014/main" val="1950383660"/>
                  </a:ext>
                </a:extLst>
              </a:tr>
              <a:tr h="0">
                <a:tc>
                  <a:txBody>
                    <a:bodyPr/>
                    <a:lstStyle/>
                    <a:p>
                      <a:pPr>
                        <a:lnSpc>
                          <a:spcPct val="115000"/>
                        </a:lnSpc>
                        <a:spcAft>
                          <a:spcPts val="0"/>
                        </a:spcAft>
                      </a:pPr>
                      <a:r>
                        <a:rPr lang="en-US" sz="750">
                          <a:effectLst/>
                        </a:rPr>
                        <a:t>US (training set of 2020/03 – 2021/06), frequency = 12</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14,463</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19,618.77</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5,155.77</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36%</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35.65</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5,155.77</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nSpc>
                          <a:spcPct val="115000"/>
                        </a:lnSpc>
                        <a:spcAft>
                          <a:spcPts val="0"/>
                        </a:spcAft>
                      </a:pPr>
                      <a:r>
                        <a:rPr lang="en-US" sz="1100">
                          <a:effectLst/>
                        </a:rPr>
                        <a:t> </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extLst>
                  <a:ext uri="{0D108BD9-81ED-4DB2-BD59-A6C34878D82A}">
                    <a16:rowId xmlns:a16="http://schemas.microsoft.com/office/drawing/2014/main" val="115265712"/>
                  </a:ext>
                </a:extLst>
              </a:tr>
              <a:tr h="0">
                <a:tc>
                  <a:txBody>
                    <a:bodyPr/>
                    <a:lstStyle/>
                    <a:p>
                      <a:pPr>
                        <a:lnSpc>
                          <a:spcPct val="115000"/>
                        </a:lnSpc>
                        <a:spcAft>
                          <a:spcPts val="0"/>
                        </a:spcAft>
                      </a:pPr>
                      <a:r>
                        <a:rPr lang="en-US" sz="750">
                          <a:effectLst/>
                        </a:rPr>
                        <a:t>US (training set of 2021/01 – 2021/06), frequency = 12</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14,463</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19,318.81</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dirty="0">
                          <a:effectLst/>
                        </a:rPr>
                        <a:t>4,855.81</a:t>
                      </a:r>
                      <a:endParaRPr lang="en-CA" sz="1100" dirty="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solidFill>
                            <a:srgbClr val="FF0000"/>
                          </a:solidFill>
                          <a:effectLst/>
                        </a:rPr>
                        <a:t>34%</a:t>
                      </a:r>
                      <a:endParaRPr lang="en-CA" sz="1100">
                        <a:solidFill>
                          <a:srgbClr val="FF0000"/>
                        </a:solidFill>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solidFill>
                            <a:srgbClr val="FF0000"/>
                          </a:solidFill>
                          <a:effectLst/>
                        </a:rPr>
                        <a:t>33.57</a:t>
                      </a:r>
                      <a:endParaRPr lang="en-CA" sz="1100">
                        <a:solidFill>
                          <a:srgbClr val="FF0000"/>
                        </a:solidFill>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dirty="0">
                          <a:solidFill>
                            <a:srgbClr val="FF0000"/>
                          </a:solidFill>
                          <a:effectLst/>
                        </a:rPr>
                        <a:t>4,855.80</a:t>
                      </a:r>
                      <a:endParaRPr lang="en-CA" sz="1100" dirty="0">
                        <a:solidFill>
                          <a:srgbClr val="FF0000"/>
                        </a:solidFill>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r>
                        <a:rPr lang="en-CA" sz="1350" dirty="0">
                          <a:effectLst/>
                        </a:rPr>
                        <a:t>     ✓</a:t>
                      </a:r>
                      <a:endParaRPr lang="en-CA" sz="1100" dirty="0">
                        <a:effectLst/>
                        <a:latin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205307307"/>
                  </a:ext>
                </a:extLst>
              </a:tr>
            </a:tbl>
          </a:graphicData>
        </a:graphic>
      </p:graphicFrame>
      <p:graphicFrame>
        <p:nvGraphicFramePr>
          <p:cNvPr id="14" name="Table 13">
            <a:extLst>
              <a:ext uri="{FF2B5EF4-FFF2-40B4-BE49-F238E27FC236}">
                <a16:creationId xmlns:a16="http://schemas.microsoft.com/office/drawing/2014/main" id="{EF2788DD-DC0F-5B4C-B8C0-0E1E4A2171F7}"/>
              </a:ext>
            </a:extLst>
          </p:cNvPr>
          <p:cNvGraphicFramePr>
            <a:graphicFrameLocks noGrp="1"/>
          </p:cNvGraphicFramePr>
          <p:nvPr>
            <p:extLst>
              <p:ext uri="{D42A27DB-BD31-4B8C-83A1-F6EECF244321}">
                <p14:modId xmlns:p14="http://schemas.microsoft.com/office/powerpoint/2010/main" val="3395807347"/>
              </p:ext>
            </p:extLst>
          </p:nvPr>
        </p:nvGraphicFramePr>
        <p:xfrm>
          <a:off x="106986" y="4507897"/>
          <a:ext cx="5952490" cy="1357696"/>
        </p:xfrm>
        <a:graphic>
          <a:graphicData uri="http://schemas.openxmlformats.org/drawingml/2006/table">
            <a:tbl>
              <a:tblPr firstRow="1" firstCol="1" bandRow="1">
                <a:tableStyleId>{793D81CF-94F2-401A-BA57-92F5A7B2D0C5}</a:tableStyleId>
              </a:tblPr>
              <a:tblGrid>
                <a:gridCol w="1347470">
                  <a:extLst>
                    <a:ext uri="{9D8B030D-6E8A-4147-A177-3AD203B41FA5}">
                      <a16:colId xmlns:a16="http://schemas.microsoft.com/office/drawing/2014/main" val="913090104"/>
                    </a:ext>
                  </a:extLst>
                </a:gridCol>
                <a:gridCol w="539750">
                  <a:extLst>
                    <a:ext uri="{9D8B030D-6E8A-4147-A177-3AD203B41FA5}">
                      <a16:colId xmlns:a16="http://schemas.microsoft.com/office/drawing/2014/main" val="2272383366"/>
                    </a:ext>
                  </a:extLst>
                </a:gridCol>
                <a:gridCol w="723900">
                  <a:extLst>
                    <a:ext uri="{9D8B030D-6E8A-4147-A177-3AD203B41FA5}">
                      <a16:colId xmlns:a16="http://schemas.microsoft.com/office/drawing/2014/main" val="1472335408"/>
                    </a:ext>
                  </a:extLst>
                </a:gridCol>
                <a:gridCol w="723900">
                  <a:extLst>
                    <a:ext uri="{9D8B030D-6E8A-4147-A177-3AD203B41FA5}">
                      <a16:colId xmlns:a16="http://schemas.microsoft.com/office/drawing/2014/main" val="4237173589"/>
                    </a:ext>
                  </a:extLst>
                </a:gridCol>
                <a:gridCol w="723900">
                  <a:extLst>
                    <a:ext uri="{9D8B030D-6E8A-4147-A177-3AD203B41FA5}">
                      <a16:colId xmlns:a16="http://schemas.microsoft.com/office/drawing/2014/main" val="812764362"/>
                    </a:ext>
                  </a:extLst>
                </a:gridCol>
                <a:gridCol w="540385">
                  <a:extLst>
                    <a:ext uri="{9D8B030D-6E8A-4147-A177-3AD203B41FA5}">
                      <a16:colId xmlns:a16="http://schemas.microsoft.com/office/drawing/2014/main" val="22538944"/>
                    </a:ext>
                  </a:extLst>
                </a:gridCol>
                <a:gridCol w="723900">
                  <a:extLst>
                    <a:ext uri="{9D8B030D-6E8A-4147-A177-3AD203B41FA5}">
                      <a16:colId xmlns:a16="http://schemas.microsoft.com/office/drawing/2014/main" val="185957101"/>
                    </a:ext>
                  </a:extLst>
                </a:gridCol>
                <a:gridCol w="629285">
                  <a:extLst>
                    <a:ext uri="{9D8B030D-6E8A-4147-A177-3AD203B41FA5}">
                      <a16:colId xmlns:a16="http://schemas.microsoft.com/office/drawing/2014/main" val="2408923684"/>
                    </a:ext>
                  </a:extLst>
                </a:gridCol>
              </a:tblGrid>
              <a:tr h="304800">
                <a:tc>
                  <a:txBody>
                    <a:bodyPr/>
                    <a:lstStyle/>
                    <a:p>
                      <a:pPr>
                        <a:lnSpc>
                          <a:spcPct val="115000"/>
                        </a:lnSpc>
                        <a:spcAft>
                          <a:spcPts val="0"/>
                        </a:spcAft>
                      </a:pPr>
                      <a:r>
                        <a:rPr lang="en-US" sz="1100" dirty="0">
                          <a:effectLst/>
                        </a:rPr>
                        <a:t> </a:t>
                      </a:r>
                      <a:endParaRPr lang="en-CA" sz="1100" dirty="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dirty="0">
                          <a:effectLst/>
                        </a:rPr>
                        <a:t>Actual Value</a:t>
                      </a:r>
                      <a:endParaRPr lang="en-CA" sz="1100" dirty="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Predicted Value</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Difference</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 in Difference</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MAPE</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RMSE</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Selected model</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extLst>
                  <a:ext uri="{0D108BD9-81ED-4DB2-BD59-A6C34878D82A}">
                    <a16:rowId xmlns:a16="http://schemas.microsoft.com/office/drawing/2014/main" val="2121674825"/>
                  </a:ext>
                </a:extLst>
              </a:tr>
              <a:tr h="0">
                <a:tc>
                  <a:txBody>
                    <a:bodyPr/>
                    <a:lstStyle/>
                    <a:p>
                      <a:pPr>
                        <a:lnSpc>
                          <a:spcPct val="115000"/>
                        </a:lnSpc>
                        <a:spcAft>
                          <a:spcPts val="0"/>
                        </a:spcAft>
                      </a:pPr>
                      <a:r>
                        <a:rPr lang="en-US" sz="750">
                          <a:effectLst/>
                        </a:rPr>
                        <a:t>China (training set of 2020/03 – 2021/06), frequency = 7</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18</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29.76</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11.76</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65%</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75.13</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10.94</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nSpc>
                          <a:spcPct val="115000"/>
                        </a:lnSpc>
                        <a:spcAft>
                          <a:spcPts val="0"/>
                        </a:spcAft>
                      </a:pPr>
                      <a:r>
                        <a:rPr lang="en-US" sz="1100">
                          <a:effectLst/>
                        </a:rPr>
                        <a:t> </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extLst>
                  <a:ext uri="{0D108BD9-81ED-4DB2-BD59-A6C34878D82A}">
                    <a16:rowId xmlns:a16="http://schemas.microsoft.com/office/drawing/2014/main" val="3553571658"/>
                  </a:ext>
                </a:extLst>
              </a:tr>
              <a:tr h="0">
                <a:tc>
                  <a:txBody>
                    <a:bodyPr/>
                    <a:lstStyle/>
                    <a:p>
                      <a:pPr>
                        <a:lnSpc>
                          <a:spcPct val="115000"/>
                        </a:lnSpc>
                        <a:spcAft>
                          <a:spcPts val="0"/>
                        </a:spcAft>
                      </a:pPr>
                      <a:r>
                        <a:rPr lang="en-US" sz="750">
                          <a:effectLst/>
                        </a:rPr>
                        <a:t>China (training set of 2021/01 – 2021/06), frequency = 7</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18</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29.7</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11.70</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65%</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69.78</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10.85</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nSpc>
                          <a:spcPct val="115000"/>
                        </a:lnSpc>
                        <a:spcAft>
                          <a:spcPts val="0"/>
                        </a:spcAft>
                      </a:pPr>
                      <a:r>
                        <a:rPr lang="en-US" sz="1100">
                          <a:effectLst/>
                        </a:rPr>
                        <a:t> </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extLst>
                  <a:ext uri="{0D108BD9-81ED-4DB2-BD59-A6C34878D82A}">
                    <a16:rowId xmlns:a16="http://schemas.microsoft.com/office/drawing/2014/main" val="672228816"/>
                  </a:ext>
                </a:extLst>
              </a:tr>
              <a:tr h="0">
                <a:tc>
                  <a:txBody>
                    <a:bodyPr/>
                    <a:lstStyle/>
                    <a:p>
                      <a:pPr>
                        <a:lnSpc>
                          <a:spcPct val="115000"/>
                        </a:lnSpc>
                        <a:spcAft>
                          <a:spcPts val="0"/>
                        </a:spcAft>
                      </a:pPr>
                      <a:r>
                        <a:rPr lang="en-US" sz="750">
                          <a:effectLst/>
                        </a:rPr>
                        <a:t>China (training set of 2020/03 – 2021/06), frequency = 12</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18</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23.33</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5.33</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30%</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29.59</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5.3263</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nSpc>
                          <a:spcPct val="115000"/>
                        </a:lnSpc>
                        <a:spcAft>
                          <a:spcPts val="0"/>
                        </a:spcAft>
                      </a:pPr>
                      <a:r>
                        <a:rPr lang="en-US" sz="1100">
                          <a:effectLst/>
                        </a:rPr>
                        <a:t> </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extLst>
                  <a:ext uri="{0D108BD9-81ED-4DB2-BD59-A6C34878D82A}">
                    <a16:rowId xmlns:a16="http://schemas.microsoft.com/office/drawing/2014/main" val="881246148"/>
                  </a:ext>
                </a:extLst>
              </a:tr>
              <a:tr h="0">
                <a:tc>
                  <a:txBody>
                    <a:bodyPr/>
                    <a:lstStyle/>
                    <a:p>
                      <a:pPr>
                        <a:lnSpc>
                          <a:spcPct val="115000"/>
                        </a:lnSpc>
                        <a:spcAft>
                          <a:spcPts val="0"/>
                        </a:spcAft>
                      </a:pPr>
                      <a:r>
                        <a:rPr lang="en-US" sz="750">
                          <a:effectLst/>
                        </a:rPr>
                        <a:t>China (training set of 2021/01 – 2021/06), frequency = 12</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18</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19.86</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effectLst/>
                        </a:rPr>
                        <a:t>1.86</a:t>
                      </a:r>
                      <a:endParaRPr lang="en-CA" sz="11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solidFill>
                            <a:srgbClr val="FF0000"/>
                          </a:solidFill>
                          <a:effectLst/>
                        </a:rPr>
                        <a:t>10%</a:t>
                      </a:r>
                      <a:endParaRPr lang="en-CA" sz="1100">
                        <a:solidFill>
                          <a:srgbClr val="FF0000"/>
                        </a:solidFill>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a:solidFill>
                            <a:srgbClr val="FF0000"/>
                          </a:solidFill>
                          <a:effectLst/>
                        </a:rPr>
                        <a:t>10.35</a:t>
                      </a:r>
                      <a:endParaRPr lang="en-CA" sz="1100">
                        <a:solidFill>
                          <a:srgbClr val="FF0000"/>
                        </a:solidFill>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000" dirty="0">
                          <a:solidFill>
                            <a:srgbClr val="FF0000"/>
                          </a:solidFill>
                          <a:effectLst/>
                        </a:rPr>
                        <a:t>1.86</a:t>
                      </a:r>
                      <a:endParaRPr lang="en-CA" sz="1100" dirty="0">
                        <a:solidFill>
                          <a:srgbClr val="FF0000"/>
                        </a:solidFill>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350" dirty="0">
                          <a:effectLst/>
                        </a:rPr>
                        <a:t>✓</a:t>
                      </a:r>
                      <a:endParaRPr lang="en-CA" sz="1100" dirty="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extLst>
                  <a:ext uri="{0D108BD9-81ED-4DB2-BD59-A6C34878D82A}">
                    <a16:rowId xmlns:a16="http://schemas.microsoft.com/office/drawing/2014/main" val="2177760566"/>
                  </a:ext>
                </a:extLst>
              </a:tr>
            </a:tbl>
          </a:graphicData>
        </a:graphic>
      </p:graphicFrame>
    </p:spTree>
    <p:extLst>
      <p:ext uri="{BB962C8B-B14F-4D97-AF65-F5344CB8AC3E}">
        <p14:creationId xmlns:p14="http://schemas.microsoft.com/office/powerpoint/2010/main" val="641218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8EC7CE-D835-46E6-A812-6CDB3CEE63AA}"/>
              </a:ext>
            </a:extLst>
          </p:cNvPr>
          <p:cNvSpPr>
            <a:spLocks noGrp="1"/>
          </p:cNvSpPr>
          <p:nvPr>
            <p:ph type="title"/>
          </p:nvPr>
        </p:nvSpPr>
        <p:spPr/>
        <p:txBody>
          <a:bodyPr/>
          <a:lstStyle/>
          <a:p>
            <a:r>
              <a:rPr lang="en-CA" dirty="0"/>
              <a:t>Result</a:t>
            </a:r>
          </a:p>
        </p:txBody>
      </p:sp>
      <p:sp>
        <p:nvSpPr>
          <p:cNvPr id="4" name="Date Placeholder 3"/>
          <p:cNvSpPr>
            <a:spLocks noGrp="1"/>
          </p:cNvSpPr>
          <p:nvPr>
            <p:ph type="dt" sz="half" idx="2"/>
          </p:nvPr>
        </p:nvSpPr>
        <p:spPr/>
        <p:txBody>
          <a:bodyPr/>
          <a:lstStyle/>
          <a:p>
            <a:fld id="{D8688653-5EC1-4D58-B80A-29F25AB1CB3E}" type="datetime4">
              <a:rPr lang="en-CA" smtClean="0"/>
              <a:t>August 4, 2021</a:t>
            </a:fld>
            <a:r>
              <a:rPr lang="en-CA"/>
              <a:t>     |</a:t>
            </a:r>
            <a:endParaRPr lang="en-US" dirty="0"/>
          </a:p>
        </p:txBody>
      </p:sp>
      <p:sp>
        <p:nvSpPr>
          <p:cNvPr id="5" name="Slide Number Placeholder 4"/>
          <p:cNvSpPr>
            <a:spLocks noGrp="1"/>
          </p:cNvSpPr>
          <p:nvPr>
            <p:ph type="sldNum" sz="quarter" idx="4"/>
          </p:nvPr>
        </p:nvSpPr>
        <p:spPr/>
        <p:txBody>
          <a:bodyPr/>
          <a:lstStyle/>
          <a:p>
            <a:fld id="{E1497D35-93D5-5047-9160-8F9C97C9D015}" type="slidenum">
              <a:rPr lang="en-US" smtClean="0"/>
              <a:pPr/>
              <a:t>11</a:t>
            </a:fld>
            <a:endParaRPr lang="en-US" dirty="0"/>
          </a:p>
        </p:txBody>
      </p:sp>
      <p:pic>
        <p:nvPicPr>
          <p:cNvPr id="11" name="Picture 10">
            <a:extLst>
              <a:ext uri="{FF2B5EF4-FFF2-40B4-BE49-F238E27FC236}">
                <a16:creationId xmlns:a16="http://schemas.microsoft.com/office/drawing/2014/main" id="{88F0E000-6DAA-734C-AEA4-93317D2973B2}"/>
              </a:ext>
            </a:extLst>
          </p:cNvPr>
          <p:cNvPicPr/>
          <p:nvPr/>
        </p:nvPicPr>
        <p:blipFill>
          <a:blip r:embed="rId2"/>
          <a:stretch>
            <a:fillRect/>
          </a:stretch>
        </p:blipFill>
        <p:spPr>
          <a:xfrm>
            <a:off x="7462728" y="120050"/>
            <a:ext cx="4568179" cy="2764221"/>
          </a:xfrm>
          <a:prstGeom prst="rect">
            <a:avLst/>
          </a:prstGeom>
        </p:spPr>
      </p:pic>
      <p:pic>
        <p:nvPicPr>
          <p:cNvPr id="12" name="Picture 11">
            <a:extLst>
              <a:ext uri="{FF2B5EF4-FFF2-40B4-BE49-F238E27FC236}">
                <a16:creationId xmlns:a16="http://schemas.microsoft.com/office/drawing/2014/main" id="{93B3648A-935B-0348-AC97-E648582BE2AF}"/>
              </a:ext>
            </a:extLst>
          </p:cNvPr>
          <p:cNvPicPr/>
          <p:nvPr/>
        </p:nvPicPr>
        <p:blipFill>
          <a:blip r:embed="rId3"/>
          <a:stretch>
            <a:fillRect/>
          </a:stretch>
        </p:blipFill>
        <p:spPr>
          <a:xfrm>
            <a:off x="4780213" y="3429000"/>
            <a:ext cx="4670262" cy="2918782"/>
          </a:xfrm>
          <a:prstGeom prst="rect">
            <a:avLst/>
          </a:prstGeom>
        </p:spPr>
      </p:pic>
      <p:pic>
        <p:nvPicPr>
          <p:cNvPr id="13" name="Picture 12">
            <a:extLst>
              <a:ext uri="{FF2B5EF4-FFF2-40B4-BE49-F238E27FC236}">
                <a16:creationId xmlns:a16="http://schemas.microsoft.com/office/drawing/2014/main" id="{1216F9DE-6CA3-4F4D-9F2F-2362604AB7BB}"/>
              </a:ext>
            </a:extLst>
          </p:cNvPr>
          <p:cNvPicPr/>
          <p:nvPr/>
        </p:nvPicPr>
        <p:blipFill>
          <a:blip r:embed="rId4"/>
          <a:stretch>
            <a:fillRect/>
          </a:stretch>
        </p:blipFill>
        <p:spPr>
          <a:xfrm>
            <a:off x="2480016" y="120050"/>
            <a:ext cx="4271361" cy="2918782"/>
          </a:xfrm>
          <a:prstGeom prst="rect">
            <a:avLst/>
          </a:prstGeom>
        </p:spPr>
      </p:pic>
      <p:sp>
        <p:nvSpPr>
          <p:cNvPr id="8" name="TextBox 7">
            <a:extLst>
              <a:ext uri="{FF2B5EF4-FFF2-40B4-BE49-F238E27FC236}">
                <a16:creationId xmlns:a16="http://schemas.microsoft.com/office/drawing/2014/main" id="{9537183A-F21B-764D-89E8-11467E4C5EE1}"/>
              </a:ext>
            </a:extLst>
          </p:cNvPr>
          <p:cNvSpPr txBox="1"/>
          <p:nvPr/>
        </p:nvSpPr>
        <p:spPr>
          <a:xfrm>
            <a:off x="3511868" y="3080027"/>
            <a:ext cx="2207656" cy="307777"/>
          </a:xfrm>
          <a:prstGeom prst="rect">
            <a:avLst/>
          </a:prstGeom>
          <a:noFill/>
        </p:spPr>
        <p:txBody>
          <a:bodyPr wrap="none" rtlCol="0">
            <a:spAutoFit/>
          </a:bodyPr>
          <a:lstStyle/>
          <a:p>
            <a:r>
              <a:rPr lang="en-US" sz="1400" dirty="0"/>
              <a:t>Fig 14. Forecast plot for EU</a:t>
            </a:r>
          </a:p>
        </p:txBody>
      </p:sp>
      <p:sp>
        <p:nvSpPr>
          <p:cNvPr id="9" name="TextBox 8">
            <a:extLst>
              <a:ext uri="{FF2B5EF4-FFF2-40B4-BE49-F238E27FC236}">
                <a16:creationId xmlns:a16="http://schemas.microsoft.com/office/drawing/2014/main" id="{EA0F91B5-4162-9E45-AE5D-453BCAA546D7}"/>
              </a:ext>
            </a:extLst>
          </p:cNvPr>
          <p:cNvSpPr txBox="1"/>
          <p:nvPr/>
        </p:nvSpPr>
        <p:spPr>
          <a:xfrm>
            <a:off x="8661000" y="3002747"/>
            <a:ext cx="2337499" cy="307777"/>
          </a:xfrm>
          <a:prstGeom prst="rect">
            <a:avLst/>
          </a:prstGeom>
          <a:noFill/>
        </p:spPr>
        <p:txBody>
          <a:bodyPr wrap="none" rtlCol="0">
            <a:spAutoFit/>
          </a:bodyPr>
          <a:lstStyle/>
          <a:p>
            <a:r>
              <a:rPr lang="en-US" sz="1400" dirty="0"/>
              <a:t>Fig 15. Forecast plot for India</a:t>
            </a:r>
          </a:p>
        </p:txBody>
      </p:sp>
      <p:sp>
        <p:nvSpPr>
          <p:cNvPr id="10" name="TextBox 9">
            <a:extLst>
              <a:ext uri="{FF2B5EF4-FFF2-40B4-BE49-F238E27FC236}">
                <a16:creationId xmlns:a16="http://schemas.microsoft.com/office/drawing/2014/main" id="{3B54A955-F997-424F-8B94-CD736639510C}"/>
              </a:ext>
            </a:extLst>
          </p:cNvPr>
          <p:cNvSpPr txBox="1"/>
          <p:nvPr/>
        </p:nvSpPr>
        <p:spPr>
          <a:xfrm>
            <a:off x="6115709" y="6465585"/>
            <a:ext cx="2228495" cy="307777"/>
          </a:xfrm>
          <a:prstGeom prst="rect">
            <a:avLst/>
          </a:prstGeom>
          <a:noFill/>
        </p:spPr>
        <p:txBody>
          <a:bodyPr wrap="none" rtlCol="0">
            <a:spAutoFit/>
          </a:bodyPr>
          <a:lstStyle/>
          <a:p>
            <a:r>
              <a:rPr lang="en-US" sz="1400" dirty="0"/>
              <a:t>Fig 16. Forecast plot for UK</a:t>
            </a:r>
          </a:p>
        </p:txBody>
      </p:sp>
    </p:spTree>
    <p:extLst>
      <p:ext uri="{BB962C8B-B14F-4D97-AF65-F5344CB8AC3E}">
        <p14:creationId xmlns:p14="http://schemas.microsoft.com/office/powerpoint/2010/main" val="482133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8EC7CE-D835-46E6-A812-6CDB3CEE63AA}"/>
              </a:ext>
            </a:extLst>
          </p:cNvPr>
          <p:cNvSpPr>
            <a:spLocks noGrp="1"/>
          </p:cNvSpPr>
          <p:nvPr>
            <p:ph type="title"/>
          </p:nvPr>
        </p:nvSpPr>
        <p:spPr/>
        <p:txBody>
          <a:bodyPr/>
          <a:lstStyle/>
          <a:p>
            <a:r>
              <a:rPr lang="en-CA" dirty="0"/>
              <a:t>Result</a:t>
            </a:r>
          </a:p>
        </p:txBody>
      </p:sp>
      <p:sp>
        <p:nvSpPr>
          <p:cNvPr id="4" name="Date Placeholder 3"/>
          <p:cNvSpPr>
            <a:spLocks noGrp="1"/>
          </p:cNvSpPr>
          <p:nvPr>
            <p:ph type="dt" sz="half" idx="2"/>
          </p:nvPr>
        </p:nvSpPr>
        <p:spPr/>
        <p:txBody>
          <a:bodyPr/>
          <a:lstStyle/>
          <a:p>
            <a:fld id="{D8688653-5EC1-4D58-B80A-29F25AB1CB3E}" type="datetime4">
              <a:rPr lang="en-CA" smtClean="0"/>
              <a:t>August 4, 2021</a:t>
            </a:fld>
            <a:r>
              <a:rPr lang="en-CA"/>
              <a:t>     |</a:t>
            </a:r>
            <a:endParaRPr lang="en-US" dirty="0"/>
          </a:p>
        </p:txBody>
      </p:sp>
      <p:sp>
        <p:nvSpPr>
          <p:cNvPr id="5" name="Slide Number Placeholder 4"/>
          <p:cNvSpPr>
            <a:spLocks noGrp="1"/>
          </p:cNvSpPr>
          <p:nvPr>
            <p:ph type="sldNum" sz="quarter" idx="4"/>
          </p:nvPr>
        </p:nvSpPr>
        <p:spPr/>
        <p:txBody>
          <a:bodyPr/>
          <a:lstStyle/>
          <a:p>
            <a:fld id="{E1497D35-93D5-5047-9160-8F9C97C9D015}" type="slidenum">
              <a:rPr lang="en-US" smtClean="0"/>
              <a:pPr/>
              <a:t>12</a:t>
            </a:fld>
            <a:endParaRPr lang="en-US" dirty="0"/>
          </a:p>
        </p:txBody>
      </p:sp>
      <p:pic>
        <p:nvPicPr>
          <p:cNvPr id="8" name="Content Placeholder 7">
            <a:extLst>
              <a:ext uri="{FF2B5EF4-FFF2-40B4-BE49-F238E27FC236}">
                <a16:creationId xmlns:a16="http://schemas.microsoft.com/office/drawing/2014/main" id="{FE9D79F5-28A2-124B-95B0-AD85468C05F7}"/>
              </a:ext>
            </a:extLst>
          </p:cNvPr>
          <p:cNvPicPr>
            <a:picLocks noGrp="1"/>
          </p:cNvPicPr>
          <p:nvPr>
            <p:ph idx="1"/>
          </p:nvPr>
        </p:nvPicPr>
        <p:blipFill>
          <a:blip r:embed="rId2"/>
          <a:stretch>
            <a:fillRect/>
          </a:stretch>
        </p:blipFill>
        <p:spPr>
          <a:xfrm>
            <a:off x="6029196" y="1549020"/>
            <a:ext cx="5255342" cy="3548544"/>
          </a:xfrm>
          <a:prstGeom prst="rect">
            <a:avLst/>
          </a:prstGeom>
        </p:spPr>
      </p:pic>
      <p:pic>
        <p:nvPicPr>
          <p:cNvPr id="9" name="Content Placeholder 8">
            <a:extLst>
              <a:ext uri="{FF2B5EF4-FFF2-40B4-BE49-F238E27FC236}">
                <a16:creationId xmlns:a16="http://schemas.microsoft.com/office/drawing/2014/main" id="{10110612-AA95-A641-A961-E7DE140237CD}"/>
              </a:ext>
            </a:extLst>
          </p:cNvPr>
          <p:cNvPicPr>
            <a:picLocks/>
          </p:cNvPicPr>
          <p:nvPr/>
        </p:nvPicPr>
        <p:blipFill>
          <a:blip r:embed="rId3"/>
          <a:stretch>
            <a:fillRect/>
          </a:stretch>
        </p:blipFill>
        <p:spPr>
          <a:xfrm>
            <a:off x="763019" y="1462263"/>
            <a:ext cx="5044718" cy="3625905"/>
          </a:xfrm>
          <a:prstGeom prst="rect">
            <a:avLst/>
          </a:prstGeom>
        </p:spPr>
      </p:pic>
      <p:sp>
        <p:nvSpPr>
          <p:cNvPr id="7" name="TextBox 6">
            <a:extLst>
              <a:ext uri="{FF2B5EF4-FFF2-40B4-BE49-F238E27FC236}">
                <a16:creationId xmlns:a16="http://schemas.microsoft.com/office/drawing/2014/main" id="{747F4321-0A45-F143-BF82-444097692F84}"/>
              </a:ext>
            </a:extLst>
          </p:cNvPr>
          <p:cNvSpPr txBox="1"/>
          <p:nvPr/>
        </p:nvSpPr>
        <p:spPr>
          <a:xfrm>
            <a:off x="2303210" y="5241848"/>
            <a:ext cx="2198038" cy="307777"/>
          </a:xfrm>
          <a:prstGeom prst="rect">
            <a:avLst/>
          </a:prstGeom>
          <a:noFill/>
        </p:spPr>
        <p:txBody>
          <a:bodyPr wrap="none" rtlCol="0">
            <a:spAutoFit/>
          </a:bodyPr>
          <a:lstStyle/>
          <a:p>
            <a:r>
              <a:rPr lang="en-US" sz="1400" dirty="0"/>
              <a:t>Fig 17. Forecast plot for US</a:t>
            </a:r>
          </a:p>
        </p:txBody>
      </p:sp>
      <p:sp>
        <p:nvSpPr>
          <p:cNvPr id="10" name="TextBox 9">
            <a:extLst>
              <a:ext uri="{FF2B5EF4-FFF2-40B4-BE49-F238E27FC236}">
                <a16:creationId xmlns:a16="http://schemas.microsoft.com/office/drawing/2014/main" id="{1DAA549A-3CC4-B243-8660-8C7CD01B469E}"/>
              </a:ext>
            </a:extLst>
          </p:cNvPr>
          <p:cNvSpPr txBox="1"/>
          <p:nvPr/>
        </p:nvSpPr>
        <p:spPr>
          <a:xfrm>
            <a:off x="7802269" y="5241847"/>
            <a:ext cx="2398413" cy="307777"/>
          </a:xfrm>
          <a:prstGeom prst="rect">
            <a:avLst/>
          </a:prstGeom>
          <a:noFill/>
        </p:spPr>
        <p:txBody>
          <a:bodyPr wrap="none" rtlCol="0">
            <a:spAutoFit/>
          </a:bodyPr>
          <a:lstStyle/>
          <a:p>
            <a:r>
              <a:rPr lang="en-US" sz="1400" dirty="0"/>
              <a:t>Fig 18. Forecast plot for China</a:t>
            </a:r>
          </a:p>
        </p:txBody>
      </p:sp>
    </p:spTree>
    <p:extLst>
      <p:ext uri="{BB962C8B-B14F-4D97-AF65-F5344CB8AC3E}">
        <p14:creationId xmlns:p14="http://schemas.microsoft.com/office/powerpoint/2010/main" val="1551994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8EC7CE-D835-46E6-A812-6CDB3CEE63AA}"/>
              </a:ext>
            </a:extLst>
          </p:cNvPr>
          <p:cNvSpPr>
            <a:spLocks noGrp="1"/>
          </p:cNvSpPr>
          <p:nvPr>
            <p:ph type="title"/>
          </p:nvPr>
        </p:nvSpPr>
        <p:spPr/>
        <p:txBody>
          <a:bodyPr/>
          <a:lstStyle/>
          <a:p>
            <a:r>
              <a:rPr lang="en-CA" dirty="0"/>
              <a:t>Conclusion</a:t>
            </a:r>
          </a:p>
        </p:txBody>
      </p:sp>
      <p:sp>
        <p:nvSpPr>
          <p:cNvPr id="4" name="Date Placeholder 3"/>
          <p:cNvSpPr>
            <a:spLocks noGrp="1"/>
          </p:cNvSpPr>
          <p:nvPr>
            <p:ph type="dt" sz="half" idx="2"/>
          </p:nvPr>
        </p:nvSpPr>
        <p:spPr/>
        <p:txBody>
          <a:bodyPr/>
          <a:lstStyle/>
          <a:p>
            <a:fld id="{D8688653-5EC1-4D58-B80A-29F25AB1CB3E}" type="datetime4">
              <a:rPr lang="en-CA" smtClean="0"/>
              <a:t>August 4, 2021</a:t>
            </a:fld>
            <a:r>
              <a:rPr lang="en-CA"/>
              <a:t>     |</a:t>
            </a:r>
            <a:endParaRPr lang="en-US" dirty="0"/>
          </a:p>
        </p:txBody>
      </p:sp>
      <p:sp>
        <p:nvSpPr>
          <p:cNvPr id="5" name="Slide Number Placeholder 4"/>
          <p:cNvSpPr>
            <a:spLocks noGrp="1"/>
          </p:cNvSpPr>
          <p:nvPr>
            <p:ph type="sldNum" sz="quarter" idx="4"/>
          </p:nvPr>
        </p:nvSpPr>
        <p:spPr/>
        <p:txBody>
          <a:bodyPr/>
          <a:lstStyle/>
          <a:p>
            <a:fld id="{E1497D35-93D5-5047-9160-8F9C97C9D015}" type="slidenum">
              <a:rPr lang="en-US" smtClean="0"/>
              <a:pPr/>
              <a:t>13</a:t>
            </a:fld>
            <a:endParaRPr lang="en-US" dirty="0"/>
          </a:p>
        </p:txBody>
      </p:sp>
      <p:graphicFrame>
        <p:nvGraphicFramePr>
          <p:cNvPr id="2" name="Content Placeholder 1">
            <a:extLst>
              <a:ext uri="{FF2B5EF4-FFF2-40B4-BE49-F238E27FC236}">
                <a16:creationId xmlns:a16="http://schemas.microsoft.com/office/drawing/2014/main" id="{86B3B4A6-D295-894A-8093-339BB979FE63}"/>
              </a:ext>
            </a:extLst>
          </p:cNvPr>
          <p:cNvGraphicFramePr>
            <a:graphicFrameLocks noGrp="1"/>
          </p:cNvGraphicFramePr>
          <p:nvPr>
            <p:ph idx="1"/>
            <p:extLst>
              <p:ext uri="{D42A27DB-BD31-4B8C-83A1-F6EECF244321}">
                <p14:modId xmlns:p14="http://schemas.microsoft.com/office/powerpoint/2010/main" val="3813279655"/>
              </p:ext>
            </p:extLst>
          </p:nvPr>
        </p:nvGraphicFramePr>
        <p:xfrm>
          <a:off x="880769" y="1306610"/>
          <a:ext cx="10469880" cy="2502155"/>
        </p:xfrm>
        <a:graphic>
          <a:graphicData uri="http://schemas.openxmlformats.org/drawingml/2006/table">
            <a:tbl>
              <a:tblPr firstRow="1" firstCol="1" bandRow="1">
                <a:tableStyleId>{793D81CF-94F2-401A-BA57-92F5A7B2D0C5}</a:tableStyleId>
              </a:tblPr>
              <a:tblGrid>
                <a:gridCol w="1322786">
                  <a:extLst>
                    <a:ext uri="{9D8B030D-6E8A-4147-A177-3AD203B41FA5}">
                      <a16:colId xmlns:a16="http://schemas.microsoft.com/office/drawing/2014/main" val="1204153109"/>
                    </a:ext>
                  </a:extLst>
                </a:gridCol>
                <a:gridCol w="2065875">
                  <a:extLst>
                    <a:ext uri="{9D8B030D-6E8A-4147-A177-3AD203B41FA5}">
                      <a16:colId xmlns:a16="http://schemas.microsoft.com/office/drawing/2014/main" val="2964922357"/>
                    </a:ext>
                  </a:extLst>
                </a:gridCol>
                <a:gridCol w="1917050">
                  <a:extLst>
                    <a:ext uri="{9D8B030D-6E8A-4147-A177-3AD203B41FA5}">
                      <a16:colId xmlns:a16="http://schemas.microsoft.com/office/drawing/2014/main" val="3619637247"/>
                    </a:ext>
                  </a:extLst>
                </a:gridCol>
                <a:gridCol w="2065875">
                  <a:extLst>
                    <a:ext uri="{9D8B030D-6E8A-4147-A177-3AD203B41FA5}">
                      <a16:colId xmlns:a16="http://schemas.microsoft.com/office/drawing/2014/main" val="435509994"/>
                    </a:ext>
                  </a:extLst>
                </a:gridCol>
                <a:gridCol w="3098294">
                  <a:extLst>
                    <a:ext uri="{9D8B030D-6E8A-4147-A177-3AD203B41FA5}">
                      <a16:colId xmlns:a16="http://schemas.microsoft.com/office/drawing/2014/main" val="2755300330"/>
                    </a:ext>
                  </a:extLst>
                </a:gridCol>
              </a:tblGrid>
              <a:tr h="732020">
                <a:tc>
                  <a:txBody>
                    <a:bodyPr/>
                    <a:lstStyle/>
                    <a:p>
                      <a:pPr algn="ctr">
                        <a:lnSpc>
                          <a:spcPct val="115000"/>
                        </a:lnSpc>
                        <a:spcAft>
                          <a:spcPts val="0"/>
                        </a:spcAft>
                      </a:pPr>
                      <a:r>
                        <a:rPr lang="en-US" sz="2400" dirty="0">
                          <a:effectLst/>
                        </a:rPr>
                        <a:t> Country</a:t>
                      </a:r>
                      <a:endParaRPr lang="en-CA" sz="2400" dirty="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a:effectLst/>
                        </a:rPr>
                        <a:t>Predicted Value for August 1</a:t>
                      </a:r>
                      <a:endParaRPr lang="en-CA" sz="24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a:effectLst/>
                        </a:rPr>
                        <a:t>Predicted Value for September 1</a:t>
                      </a:r>
                      <a:endParaRPr lang="en-CA" sz="24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a:effectLst/>
                        </a:rPr>
                        <a:t>Predicted Value for October 1</a:t>
                      </a:r>
                      <a:endParaRPr lang="en-CA" sz="24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a:effectLst/>
                        </a:rPr>
                        <a:t>Estimated End Date</a:t>
                      </a:r>
                      <a:endParaRPr lang="en-CA" sz="24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extLst>
                  <a:ext uri="{0D108BD9-81ED-4DB2-BD59-A6C34878D82A}">
                    <a16:rowId xmlns:a16="http://schemas.microsoft.com/office/drawing/2014/main" val="3211973784"/>
                  </a:ext>
                </a:extLst>
              </a:tr>
              <a:tr h="354027">
                <a:tc>
                  <a:txBody>
                    <a:bodyPr/>
                    <a:lstStyle/>
                    <a:p>
                      <a:pPr algn="ctr">
                        <a:lnSpc>
                          <a:spcPct val="115000"/>
                        </a:lnSpc>
                        <a:spcAft>
                          <a:spcPts val="0"/>
                        </a:spcAft>
                      </a:pPr>
                      <a:r>
                        <a:rPr lang="en-US" sz="1800">
                          <a:effectLst/>
                        </a:rPr>
                        <a:t>US</a:t>
                      </a:r>
                      <a:endParaRPr lang="en-CA" sz="24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dirty="0">
                          <a:effectLst/>
                        </a:rPr>
                        <a:t>11,899</a:t>
                      </a:r>
                      <a:endParaRPr lang="en-CA" sz="2400" dirty="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dirty="0">
                          <a:effectLst/>
                        </a:rPr>
                        <a:t>12,195</a:t>
                      </a:r>
                      <a:endParaRPr lang="en-CA" sz="2400" dirty="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dirty="0">
                          <a:effectLst/>
                        </a:rPr>
                        <a:t>7,370</a:t>
                      </a:r>
                      <a:endParaRPr lang="en-CA" sz="2400" dirty="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a:effectLst/>
                        </a:rPr>
                        <a:t>May 2022</a:t>
                      </a:r>
                      <a:endParaRPr lang="en-CA" sz="24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extLst>
                  <a:ext uri="{0D108BD9-81ED-4DB2-BD59-A6C34878D82A}">
                    <a16:rowId xmlns:a16="http://schemas.microsoft.com/office/drawing/2014/main" val="1552223079"/>
                  </a:ext>
                </a:extLst>
              </a:tr>
              <a:tr h="354027">
                <a:tc>
                  <a:txBody>
                    <a:bodyPr/>
                    <a:lstStyle/>
                    <a:p>
                      <a:pPr algn="ctr">
                        <a:lnSpc>
                          <a:spcPct val="115000"/>
                        </a:lnSpc>
                        <a:spcAft>
                          <a:spcPts val="0"/>
                        </a:spcAft>
                      </a:pPr>
                      <a:r>
                        <a:rPr lang="en-US" sz="1800">
                          <a:effectLst/>
                        </a:rPr>
                        <a:t>China</a:t>
                      </a:r>
                      <a:endParaRPr lang="en-CA" sz="24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a:effectLst/>
                        </a:rPr>
                        <a:t>25</a:t>
                      </a:r>
                      <a:endParaRPr lang="en-CA" sz="24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a:effectLst/>
                        </a:rPr>
                        <a:t>20</a:t>
                      </a:r>
                      <a:endParaRPr lang="en-CA" sz="24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a:effectLst/>
                        </a:rPr>
                        <a:t>28</a:t>
                      </a:r>
                      <a:endParaRPr lang="en-CA" sz="24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a:effectLst/>
                        </a:rPr>
                        <a:t>unknown</a:t>
                      </a:r>
                      <a:endParaRPr lang="en-CA" sz="24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extLst>
                  <a:ext uri="{0D108BD9-81ED-4DB2-BD59-A6C34878D82A}">
                    <a16:rowId xmlns:a16="http://schemas.microsoft.com/office/drawing/2014/main" val="3381175485"/>
                  </a:ext>
                </a:extLst>
              </a:tr>
              <a:tr h="354027">
                <a:tc>
                  <a:txBody>
                    <a:bodyPr/>
                    <a:lstStyle/>
                    <a:p>
                      <a:pPr algn="ctr">
                        <a:lnSpc>
                          <a:spcPct val="115000"/>
                        </a:lnSpc>
                        <a:spcAft>
                          <a:spcPts val="0"/>
                        </a:spcAft>
                      </a:pPr>
                      <a:r>
                        <a:rPr lang="en-US" sz="1800">
                          <a:effectLst/>
                        </a:rPr>
                        <a:t>India</a:t>
                      </a:r>
                      <a:endParaRPr lang="en-CA" sz="24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dirty="0">
                          <a:effectLst/>
                        </a:rPr>
                        <a:t>55,310</a:t>
                      </a:r>
                      <a:endParaRPr lang="en-CA" sz="2400" dirty="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dirty="0">
                          <a:effectLst/>
                        </a:rPr>
                        <a:t>0</a:t>
                      </a:r>
                      <a:endParaRPr lang="en-CA" sz="2400" dirty="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a:effectLst/>
                        </a:rPr>
                        <a:t>0</a:t>
                      </a:r>
                      <a:endParaRPr lang="en-CA" sz="24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a:effectLst/>
                        </a:rPr>
                        <a:t>September 2021</a:t>
                      </a:r>
                      <a:endParaRPr lang="en-CA" sz="24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extLst>
                  <a:ext uri="{0D108BD9-81ED-4DB2-BD59-A6C34878D82A}">
                    <a16:rowId xmlns:a16="http://schemas.microsoft.com/office/drawing/2014/main" val="1323086566"/>
                  </a:ext>
                </a:extLst>
              </a:tr>
              <a:tr h="354027">
                <a:tc>
                  <a:txBody>
                    <a:bodyPr/>
                    <a:lstStyle/>
                    <a:p>
                      <a:pPr algn="ctr">
                        <a:lnSpc>
                          <a:spcPct val="115000"/>
                        </a:lnSpc>
                        <a:spcAft>
                          <a:spcPts val="0"/>
                        </a:spcAft>
                      </a:pPr>
                      <a:r>
                        <a:rPr lang="en-US" sz="1800">
                          <a:effectLst/>
                        </a:rPr>
                        <a:t>UK</a:t>
                      </a:r>
                      <a:endParaRPr lang="en-CA" sz="24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dirty="0">
                          <a:effectLst/>
                        </a:rPr>
                        <a:t>5,381</a:t>
                      </a:r>
                      <a:endParaRPr lang="en-CA" sz="2400" dirty="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dirty="0">
                          <a:effectLst/>
                        </a:rPr>
                        <a:t>3,295</a:t>
                      </a:r>
                      <a:endParaRPr lang="en-CA" sz="2400" dirty="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dirty="0">
                          <a:effectLst/>
                        </a:rPr>
                        <a:t>3,800</a:t>
                      </a:r>
                      <a:endParaRPr lang="en-CA" sz="2400" dirty="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dirty="0">
                          <a:effectLst/>
                        </a:rPr>
                        <a:t>January 2022</a:t>
                      </a:r>
                      <a:endParaRPr lang="en-CA" sz="2400" dirty="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extLst>
                  <a:ext uri="{0D108BD9-81ED-4DB2-BD59-A6C34878D82A}">
                    <a16:rowId xmlns:a16="http://schemas.microsoft.com/office/drawing/2014/main" val="3876480459"/>
                  </a:ext>
                </a:extLst>
              </a:tr>
              <a:tr h="354027">
                <a:tc>
                  <a:txBody>
                    <a:bodyPr/>
                    <a:lstStyle/>
                    <a:p>
                      <a:pPr algn="ctr">
                        <a:lnSpc>
                          <a:spcPct val="115000"/>
                        </a:lnSpc>
                        <a:spcAft>
                          <a:spcPts val="0"/>
                        </a:spcAft>
                      </a:pPr>
                      <a:r>
                        <a:rPr lang="en-US" sz="1800">
                          <a:effectLst/>
                        </a:rPr>
                        <a:t>EU</a:t>
                      </a:r>
                      <a:endParaRPr lang="en-CA" sz="24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dirty="0">
                          <a:effectLst/>
                        </a:rPr>
                        <a:t>7,096</a:t>
                      </a:r>
                      <a:endParaRPr lang="en-CA" sz="2400" dirty="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a:effectLst/>
                        </a:rPr>
                        <a:t>0</a:t>
                      </a:r>
                      <a:endParaRPr lang="en-CA" sz="24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a:effectLst/>
                        </a:rPr>
                        <a:t>0</a:t>
                      </a:r>
                      <a:endParaRPr lang="en-CA" sz="24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dirty="0">
                          <a:effectLst/>
                        </a:rPr>
                        <a:t>September 2021</a:t>
                      </a:r>
                      <a:endParaRPr lang="en-CA" sz="2400" dirty="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extLst>
                  <a:ext uri="{0D108BD9-81ED-4DB2-BD59-A6C34878D82A}">
                    <a16:rowId xmlns:a16="http://schemas.microsoft.com/office/drawing/2014/main" val="3284318222"/>
                  </a:ext>
                </a:extLst>
              </a:tr>
            </a:tbl>
          </a:graphicData>
        </a:graphic>
      </p:graphicFrame>
      <p:sp>
        <p:nvSpPr>
          <p:cNvPr id="3" name="Rectangle 2">
            <a:extLst>
              <a:ext uri="{FF2B5EF4-FFF2-40B4-BE49-F238E27FC236}">
                <a16:creationId xmlns:a16="http://schemas.microsoft.com/office/drawing/2014/main" id="{E3986CE6-3354-7443-BE72-6CF49AFDB7CF}"/>
              </a:ext>
            </a:extLst>
          </p:cNvPr>
          <p:cNvSpPr/>
          <p:nvPr/>
        </p:nvSpPr>
        <p:spPr>
          <a:xfrm>
            <a:off x="880769" y="3889783"/>
            <a:ext cx="10469880" cy="1029256"/>
          </a:xfrm>
          <a:prstGeom prst="rect">
            <a:avLst/>
          </a:prstGeom>
        </p:spPr>
        <p:txBody>
          <a:bodyPr wrap="square">
            <a:spAutoFit/>
          </a:bodyPr>
          <a:lstStyle/>
          <a:p>
            <a:pPr marL="285750" indent="-285750">
              <a:lnSpc>
                <a:spcPct val="115000"/>
              </a:lnSpc>
              <a:spcAft>
                <a:spcPts val="1000"/>
              </a:spcAft>
              <a:buFont typeface="Arial" panose="020B0604020202020204" pitchFamily="34" charset="0"/>
              <a:buChar char="•"/>
            </a:pPr>
            <a:r>
              <a:rPr lang="en-US" dirty="0">
                <a:latin typeface="Calibri" panose="020F0502020204030204" pitchFamily="34" charset="0"/>
                <a:ea typeface="Batang" panose="02030600000101010101" pitchFamily="18" charset="-127"/>
                <a:cs typeface="Arial" panose="020B0604020202020204" pitchFamily="34" charset="0"/>
              </a:rPr>
              <a:t>Our time series models predict that the COVID-19 trend in US, India, UK and EU will end in one year, three months, six months, and three months, respectively. The recent numbers of new cases in China was increasing, so the model does not forecast that the new case in China reaches zero. </a:t>
            </a:r>
            <a:endParaRPr lang="en-CA" dirty="0">
              <a:latin typeface="Calibri" panose="020F0502020204030204" pitchFamily="34" charset="0"/>
              <a:ea typeface="Batang" panose="02030600000101010101" pitchFamily="18" charset="-127"/>
              <a:cs typeface="Arial" panose="020B0604020202020204" pitchFamily="34" charset="0"/>
            </a:endParaRPr>
          </a:p>
        </p:txBody>
      </p:sp>
    </p:spTree>
    <p:extLst>
      <p:ext uri="{BB962C8B-B14F-4D97-AF65-F5344CB8AC3E}">
        <p14:creationId xmlns:p14="http://schemas.microsoft.com/office/powerpoint/2010/main" val="16231157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8EC7CE-D835-46E6-A812-6CDB3CEE63AA}"/>
              </a:ext>
            </a:extLst>
          </p:cNvPr>
          <p:cNvSpPr>
            <a:spLocks noGrp="1"/>
          </p:cNvSpPr>
          <p:nvPr>
            <p:ph type="title"/>
          </p:nvPr>
        </p:nvSpPr>
        <p:spPr/>
        <p:txBody>
          <a:bodyPr/>
          <a:lstStyle/>
          <a:p>
            <a:r>
              <a:rPr lang="en-CA" dirty="0"/>
              <a:t>Prediction for August 1st</a:t>
            </a:r>
          </a:p>
        </p:txBody>
      </p:sp>
      <p:sp>
        <p:nvSpPr>
          <p:cNvPr id="4" name="Date Placeholder 3"/>
          <p:cNvSpPr>
            <a:spLocks noGrp="1"/>
          </p:cNvSpPr>
          <p:nvPr>
            <p:ph type="dt" sz="half" idx="2"/>
          </p:nvPr>
        </p:nvSpPr>
        <p:spPr/>
        <p:txBody>
          <a:bodyPr/>
          <a:lstStyle/>
          <a:p>
            <a:fld id="{D8688653-5EC1-4D58-B80A-29F25AB1CB3E}" type="datetime4">
              <a:rPr lang="en-CA" smtClean="0"/>
              <a:t>August 4, 2021</a:t>
            </a:fld>
            <a:r>
              <a:rPr lang="en-CA"/>
              <a:t>     |</a:t>
            </a:r>
            <a:endParaRPr lang="en-US" dirty="0"/>
          </a:p>
        </p:txBody>
      </p:sp>
      <p:sp>
        <p:nvSpPr>
          <p:cNvPr id="5" name="Slide Number Placeholder 4"/>
          <p:cNvSpPr>
            <a:spLocks noGrp="1"/>
          </p:cNvSpPr>
          <p:nvPr>
            <p:ph type="sldNum" sz="quarter" idx="4"/>
          </p:nvPr>
        </p:nvSpPr>
        <p:spPr/>
        <p:txBody>
          <a:bodyPr/>
          <a:lstStyle/>
          <a:p>
            <a:fld id="{E1497D35-93D5-5047-9160-8F9C97C9D015}" type="slidenum">
              <a:rPr lang="en-US" smtClean="0"/>
              <a:pPr/>
              <a:t>14</a:t>
            </a:fld>
            <a:endParaRPr lang="en-US" dirty="0"/>
          </a:p>
        </p:txBody>
      </p:sp>
      <p:graphicFrame>
        <p:nvGraphicFramePr>
          <p:cNvPr id="2" name="Content Placeholder 1">
            <a:extLst>
              <a:ext uri="{FF2B5EF4-FFF2-40B4-BE49-F238E27FC236}">
                <a16:creationId xmlns:a16="http://schemas.microsoft.com/office/drawing/2014/main" id="{86B3B4A6-D295-894A-8093-339BB979FE63}"/>
              </a:ext>
            </a:extLst>
          </p:cNvPr>
          <p:cNvGraphicFramePr>
            <a:graphicFrameLocks noGrp="1"/>
          </p:cNvGraphicFramePr>
          <p:nvPr>
            <p:ph idx="1"/>
            <p:extLst>
              <p:ext uri="{D42A27DB-BD31-4B8C-83A1-F6EECF244321}">
                <p14:modId xmlns:p14="http://schemas.microsoft.com/office/powerpoint/2010/main" val="3077217804"/>
              </p:ext>
            </p:extLst>
          </p:nvPr>
        </p:nvGraphicFramePr>
        <p:xfrm>
          <a:off x="880769" y="1306610"/>
          <a:ext cx="10469880" cy="2502155"/>
        </p:xfrm>
        <a:graphic>
          <a:graphicData uri="http://schemas.openxmlformats.org/drawingml/2006/table">
            <a:tbl>
              <a:tblPr firstRow="1" firstCol="1" bandRow="1">
                <a:tableStyleId>{793D81CF-94F2-401A-BA57-92F5A7B2D0C5}</a:tableStyleId>
              </a:tblPr>
              <a:tblGrid>
                <a:gridCol w="1423519">
                  <a:extLst>
                    <a:ext uri="{9D8B030D-6E8A-4147-A177-3AD203B41FA5}">
                      <a16:colId xmlns:a16="http://schemas.microsoft.com/office/drawing/2014/main" val="1204153109"/>
                    </a:ext>
                  </a:extLst>
                </a:gridCol>
                <a:gridCol w="1965142">
                  <a:extLst>
                    <a:ext uri="{9D8B030D-6E8A-4147-A177-3AD203B41FA5}">
                      <a16:colId xmlns:a16="http://schemas.microsoft.com/office/drawing/2014/main" val="2964922357"/>
                    </a:ext>
                  </a:extLst>
                </a:gridCol>
                <a:gridCol w="1917050">
                  <a:extLst>
                    <a:ext uri="{9D8B030D-6E8A-4147-A177-3AD203B41FA5}">
                      <a16:colId xmlns:a16="http://schemas.microsoft.com/office/drawing/2014/main" val="3619637247"/>
                    </a:ext>
                  </a:extLst>
                </a:gridCol>
                <a:gridCol w="2065875">
                  <a:extLst>
                    <a:ext uri="{9D8B030D-6E8A-4147-A177-3AD203B41FA5}">
                      <a16:colId xmlns:a16="http://schemas.microsoft.com/office/drawing/2014/main" val="435509994"/>
                    </a:ext>
                  </a:extLst>
                </a:gridCol>
                <a:gridCol w="3098294">
                  <a:extLst>
                    <a:ext uri="{9D8B030D-6E8A-4147-A177-3AD203B41FA5}">
                      <a16:colId xmlns:a16="http://schemas.microsoft.com/office/drawing/2014/main" val="2755300330"/>
                    </a:ext>
                  </a:extLst>
                </a:gridCol>
              </a:tblGrid>
              <a:tr h="732020">
                <a:tc>
                  <a:txBody>
                    <a:bodyPr/>
                    <a:lstStyle/>
                    <a:p>
                      <a:pPr algn="ctr">
                        <a:lnSpc>
                          <a:spcPct val="115000"/>
                        </a:lnSpc>
                        <a:spcAft>
                          <a:spcPts val="0"/>
                        </a:spcAft>
                      </a:pPr>
                      <a:r>
                        <a:rPr lang="en-US" sz="2400" dirty="0">
                          <a:effectLst/>
                        </a:rPr>
                        <a:t> Country</a:t>
                      </a:r>
                      <a:endParaRPr lang="en-CA" sz="2400" dirty="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a:effectLst/>
                        </a:rPr>
                        <a:t>Predicted Value for August 1</a:t>
                      </a:r>
                      <a:endParaRPr lang="en-CA" sz="24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dirty="0">
                          <a:effectLst/>
                        </a:rPr>
                        <a:t>Actual Value for August 1</a:t>
                      </a:r>
                      <a:endParaRPr lang="en-CA" sz="2400" dirty="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dirty="0">
                          <a:effectLst/>
                        </a:rPr>
                        <a:t>Difference</a:t>
                      </a:r>
                      <a:endParaRPr lang="en-CA" sz="2400" dirty="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dirty="0">
                          <a:effectLst/>
                          <a:latin typeface="Calibri" panose="020F0502020204030204" pitchFamily="34" charset="0"/>
                          <a:ea typeface="Batang" panose="02030600000101010101" pitchFamily="18" charset="-127"/>
                          <a:cs typeface="Arial" panose="020B0604020202020204" pitchFamily="34" charset="0"/>
                        </a:rPr>
                        <a:t>% in Difference</a:t>
                      </a:r>
                      <a:endParaRPr lang="en-CA" sz="2400" dirty="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extLst>
                  <a:ext uri="{0D108BD9-81ED-4DB2-BD59-A6C34878D82A}">
                    <a16:rowId xmlns:a16="http://schemas.microsoft.com/office/drawing/2014/main" val="3211973784"/>
                  </a:ext>
                </a:extLst>
              </a:tr>
              <a:tr h="354027">
                <a:tc>
                  <a:txBody>
                    <a:bodyPr/>
                    <a:lstStyle/>
                    <a:p>
                      <a:pPr algn="ctr">
                        <a:lnSpc>
                          <a:spcPct val="115000"/>
                        </a:lnSpc>
                        <a:spcAft>
                          <a:spcPts val="0"/>
                        </a:spcAft>
                      </a:pPr>
                      <a:r>
                        <a:rPr lang="en-US" sz="1800">
                          <a:effectLst/>
                        </a:rPr>
                        <a:t>US</a:t>
                      </a:r>
                      <a:endParaRPr lang="en-CA" sz="24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dirty="0">
                          <a:effectLst/>
                        </a:rPr>
                        <a:t>11,899</a:t>
                      </a:r>
                      <a:endParaRPr lang="en-CA" sz="2400" dirty="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dirty="0">
                          <a:effectLst/>
                        </a:rPr>
                        <a:t>25,141</a:t>
                      </a:r>
                      <a:endParaRPr lang="en-CA" sz="2400" dirty="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dirty="0">
                          <a:effectLst/>
                        </a:rPr>
                        <a:t>13,242</a:t>
                      </a:r>
                      <a:endParaRPr lang="en-CA" sz="2400" dirty="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CA" sz="1800" dirty="0">
                          <a:effectLst/>
                          <a:latin typeface="+mn-lt"/>
                          <a:ea typeface="Batang" panose="02030600000101010101" pitchFamily="18" charset="-127"/>
                          <a:cs typeface="Arial" panose="020B0604020202020204" pitchFamily="34" charset="0"/>
                        </a:rPr>
                        <a:t>111%</a:t>
                      </a:r>
                    </a:p>
                  </a:txBody>
                  <a:tcPr marL="68580" marR="68580" marT="0" marB="0"/>
                </a:tc>
                <a:extLst>
                  <a:ext uri="{0D108BD9-81ED-4DB2-BD59-A6C34878D82A}">
                    <a16:rowId xmlns:a16="http://schemas.microsoft.com/office/drawing/2014/main" val="1552223079"/>
                  </a:ext>
                </a:extLst>
              </a:tr>
              <a:tr h="354027">
                <a:tc>
                  <a:txBody>
                    <a:bodyPr/>
                    <a:lstStyle/>
                    <a:p>
                      <a:pPr algn="ctr">
                        <a:lnSpc>
                          <a:spcPct val="115000"/>
                        </a:lnSpc>
                        <a:spcAft>
                          <a:spcPts val="0"/>
                        </a:spcAft>
                      </a:pPr>
                      <a:r>
                        <a:rPr lang="en-US" sz="1800">
                          <a:effectLst/>
                        </a:rPr>
                        <a:t>China</a:t>
                      </a:r>
                      <a:endParaRPr lang="en-CA" sz="24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a:effectLst/>
                        </a:rPr>
                        <a:t>25</a:t>
                      </a:r>
                      <a:endParaRPr lang="en-CA" sz="24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dirty="0">
                          <a:effectLst/>
                        </a:rPr>
                        <a:t>96</a:t>
                      </a:r>
                      <a:endParaRPr lang="en-CA" sz="2400" dirty="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dirty="0">
                          <a:effectLst/>
                        </a:rPr>
                        <a:t>71</a:t>
                      </a:r>
                      <a:endParaRPr lang="en-CA" sz="2400" dirty="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CA" sz="1800" dirty="0">
                          <a:effectLst/>
                          <a:latin typeface="+mn-lt"/>
                          <a:ea typeface="Batang" panose="02030600000101010101" pitchFamily="18" charset="-127"/>
                          <a:cs typeface="Arial" panose="020B0604020202020204" pitchFamily="34" charset="0"/>
                        </a:rPr>
                        <a:t>284%</a:t>
                      </a:r>
                    </a:p>
                  </a:txBody>
                  <a:tcPr marL="68580" marR="68580" marT="0" marB="0"/>
                </a:tc>
                <a:extLst>
                  <a:ext uri="{0D108BD9-81ED-4DB2-BD59-A6C34878D82A}">
                    <a16:rowId xmlns:a16="http://schemas.microsoft.com/office/drawing/2014/main" val="3381175485"/>
                  </a:ext>
                </a:extLst>
              </a:tr>
              <a:tr h="354027">
                <a:tc>
                  <a:txBody>
                    <a:bodyPr/>
                    <a:lstStyle/>
                    <a:p>
                      <a:pPr algn="ctr">
                        <a:lnSpc>
                          <a:spcPct val="115000"/>
                        </a:lnSpc>
                        <a:spcAft>
                          <a:spcPts val="0"/>
                        </a:spcAft>
                      </a:pPr>
                      <a:r>
                        <a:rPr lang="en-US" sz="1800">
                          <a:effectLst/>
                        </a:rPr>
                        <a:t>India</a:t>
                      </a:r>
                      <a:endParaRPr lang="en-CA" sz="24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dirty="0">
                          <a:effectLst/>
                        </a:rPr>
                        <a:t>55,310</a:t>
                      </a:r>
                      <a:endParaRPr lang="en-CA" sz="2400" dirty="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dirty="0">
                          <a:effectLst/>
                        </a:rPr>
                        <a:t>40,134</a:t>
                      </a:r>
                    </a:p>
                  </a:txBody>
                  <a:tcPr marL="68580" marR="68580" marT="0" marB="0"/>
                </a:tc>
                <a:tc>
                  <a:txBody>
                    <a:bodyPr/>
                    <a:lstStyle/>
                    <a:p>
                      <a:pPr algn="ctr">
                        <a:lnSpc>
                          <a:spcPct val="115000"/>
                        </a:lnSpc>
                        <a:spcAft>
                          <a:spcPts val="0"/>
                        </a:spcAft>
                      </a:pPr>
                      <a:r>
                        <a:rPr lang="en-US" sz="1800" dirty="0">
                          <a:effectLst/>
                        </a:rPr>
                        <a:t>15,176</a:t>
                      </a:r>
                      <a:endParaRPr lang="en-CA" sz="2400" dirty="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CA" sz="1800" dirty="0">
                          <a:effectLst/>
                          <a:latin typeface="+mn-lt"/>
                          <a:ea typeface="Batang" panose="02030600000101010101" pitchFamily="18" charset="-127"/>
                          <a:cs typeface="Arial" panose="020B0604020202020204" pitchFamily="34" charset="0"/>
                        </a:rPr>
                        <a:t>27%</a:t>
                      </a:r>
                    </a:p>
                  </a:txBody>
                  <a:tcPr marL="68580" marR="68580" marT="0" marB="0"/>
                </a:tc>
                <a:extLst>
                  <a:ext uri="{0D108BD9-81ED-4DB2-BD59-A6C34878D82A}">
                    <a16:rowId xmlns:a16="http://schemas.microsoft.com/office/drawing/2014/main" val="1323086566"/>
                  </a:ext>
                </a:extLst>
              </a:tr>
              <a:tr h="354027">
                <a:tc>
                  <a:txBody>
                    <a:bodyPr/>
                    <a:lstStyle/>
                    <a:p>
                      <a:pPr algn="ctr">
                        <a:lnSpc>
                          <a:spcPct val="115000"/>
                        </a:lnSpc>
                        <a:spcAft>
                          <a:spcPts val="0"/>
                        </a:spcAft>
                      </a:pPr>
                      <a:r>
                        <a:rPr lang="en-US" sz="1800">
                          <a:effectLst/>
                        </a:rPr>
                        <a:t>UK</a:t>
                      </a:r>
                      <a:endParaRPr lang="en-CA" sz="24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dirty="0">
                          <a:effectLst/>
                        </a:rPr>
                        <a:t>5,381</a:t>
                      </a:r>
                      <a:endParaRPr lang="en-CA" sz="2400" dirty="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CA" sz="1800" dirty="0">
                          <a:effectLst/>
                          <a:latin typeface="+mn-lt"/>
                          <a:ea typeface="Batang" panose="02030600000101010101" pitchFamily="18" charset="-127"/>
                          <a:cs typeface="Arial" panose="020B0604020202020204" pitchFamily="34" charset="0"/>
                        </a:rPr>
                        <a:t>24,470</a:t>
                      </a:r>
                    </a:p>
                  </a:txBody>
                  <a:tcPr marL="68580" marR="68580" marT="0" marB="0"/>
                </a:tc>
                <a:tc>
                  <a:txBody>
                    <a:bodyPr/>
                    <a:lstStyle/>
                    <a:p>
                      <a:pPr algn="ctr">
                        <a:lnSpc>
                          <a:spcPct val="115000"/>
                        </a:lnSpc>
                        <a:spcAft>
                          <a:spcPts val="0"/>
                        </a:spcAft>
                      </a:pPr>
                      <a:r>
                        <a:rPr lang="en-US" sz="1800" dirty="0">
                          <a:effectLst/>
                        </a:rPr>
                        <a:t>19,089</a:t>
                      </a:r>
                      <a:endParaRPr lang="en-CA" sz="2400" dirty="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CA" sz="1800" dirty="0">
                          <a:effectLst/>
                          <a:latin typeface="+mn-lt"/>
                          <a:ea typeface="Batang" panose="02030600000101010101" pitchFamily="18" charset="-127"/>
                          <a:cs typeface="Arial" panose="020B0604020202020204" pitchFamily="34" charset="0"/>
                        </a:rPr>
                        <a:t>355%</a:t>
                      </a:r>
                    </a:p>
                  </a:txBody>
                  <a:tcPr marL="68580" marR="68580" marT="0" marB="0"/>
                </a:tc>
                <a:extLst>
                  <a:ext uri="{0D108BD9-81ED-4DB2-BD59-A6C34878D82A}">
                    <a16:rowId xmlns:a16="http://schemas.microsoft.com/office/drawing/2014/main" val="3876480459"/>
                  </a:ext>
                </a:extLst>
              </a:tr>
              <a:tr h="354027">
                <a:tc>
                  <a:txBody>
                    <a:bodyPr/>
                    <a:lstStyle/>
                    <a:p>
                      <a:pPr algn="ctr">
                        <a:lnSpc>
                          <a:spcPct val="115000"/>
                        </a:lnSpc>
                        <a:spcAft>
                          <a:spcPts val="0"/>
                        </a:spcAft>
                      </a:pPr>
                      <a:r>
                        <a:rPr lang="en-US" sz="1800">
                          <a:effectLst/>
                        </a:rPr>
                        <a:t>EU</a:t>
                      </a:r>
                      <a:endParaRPr lang="en-CA" sz="24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dirty="0">
                          <a:effectLst/>
                        </a:rPr>
                        <a:t>7,096</a:t>
                      </a:r>
                      <a:endParaRPr lang="en-CA" sz="2400" dirty="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dirty="0">
                          <a:effectLst/>
                        </a:rPr>
                        <a:t>3,939</a:t>
                      </a:r>
                      <a:endParaRPr lang="en-CA" sz="2400" dirty="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dirty="0">
                          <a:effectLst/>
                        </a:rPr>
                        <a:t>3,157</a:t>
                      </a:r>
                      <a:endParaRPr lang="en-CA" sz="2400" dirty="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CA" sz="1800" dirty="0">
                          <a:effectLst/>
                          <a:latin typeface="+mn-lt"/>
                          <a:ea typeface="Batang" panose="02030600000101010101" pitchFamily="18" charset="-127"/>
                          <a:cs typeface="Arial" panose="020B0604020202020204" pitchFamily="34" charset="0"/>
                        </a:rPr>
                        <a:t>44%</a:t>
                      </a:r>
                    </a:p>
                  </a:txBody>
                  <a:tcPr marL="68580" marR="68580" marT="0" marB="0"/>
                </a:tc>
                <a:extLst>
                  <a:ext uri="{0D108BD9-81ED-4DB2-BD59-A6C34878D82A}">
                    <a16:rowId xmlns:a16="http://schemas.microsoft.com/office/drawing/2014/main" val="3284318222"/>
                  </a:ext>
                </a:extLst>
              </a:tr>
            </a:tbl>
          </a:graphicData>
        </a:graphic>
      </p:graphicFrame>
    </p:spTree>
    <p:extLst>
      <p:ext uri="{BB962C8B-B14F-4D97-AF65-F5344CB8AC3E}">
        <p14:creationId xmlns:p14="http://schemas.microsoft.com/office/powerpoint/2010/main" val="2455664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8EC7CE-D835-46E6-A812-6CDB3CEE63AA}"/>
              </a:ext>
            </a:extLst>
          </p:cNvPr>
          <p:cNvSpPr>
            <a:spLocks noGrp="1"/>
          </p:cNvSpPr>
          <p:nvPr>
            <p:ph type="title"/>
          </p:nvPr>
        </p:nvSpPr>
        <p:spPr/>
        <p:txBody>
          <a:bodyPr/>
          <a:lstStyle/>
          <a:p>
            <a:r>
              <a:rPr lang="en-CA" dirty="0"/>
              <a:t>Limitations</a:t>
            </a:r>
          </a:p>
        </p:txBody>
      </p:sp>
      <p:sp>
        <p:nvSpPr>
          <p:cNvPr id="4" name="Date Placeholder 3"/>
          <p:cNvSpPr>
            <a:spLocks noGrp="1"/>
          </p:cNvSpPr>
          <p:nvPr>
            <p:ph type="dt" sz="half" idx="2"/>
          </p:nvPr>
        </p:nvSpPr>
        <p:spPr/>
        <p:txBody>
          <a:bodyPr/>
          <a:lstStyle/>
          <a:p>
            <a:fld id="{D8688653-5EC1-4D58-B80A-29F25AB1CB3E}" type="datetime4">
              <a:rPr lang="en-CA" smtClean="0"/>
              <a:t>August 4, 2021</a:t>
            </a:fld>
            <a:r>
              <a:rPr lang="en-CA"/>
              <a:t>     |</a:t>
            </a:r>
            <a:endParaRPr lang="en-US" dirty="0"/>
          </a:p>
        </p:txBody>
      </p:sp>
      <p:sp>
        <p:nvSpPr>
          <p:cNvPr id="5" name="Slide Number Placeholder 4"/>
          <p:cNvSpPr>
            <a:spLocks noGrp="1"/>
          </p:cNvSpPr>
          <p:nvPr>
            <p:ph type="sldNum" sz="quarter" idx="4"/>
          </p:nvPr>
        </p:nvSpPr>
        <p:spPr/>
        <p:txBody>
          <a:bodyPr/>
          <a:lstStyle/>
          <a:p>
            <a:fld id="{E1497D35-93D5-5047-9160-8F9C97C9D015}" type="slidenum">
              <a:rPr lang="en-US" smtClean="0"/>
              <a:pPr/>
              <a:t>15</a:t>
            </a:fld>
            <a:endParaRPr lang="en-US" dirty="0"/>
          </a:p>
        </p:txBody>
      </p:sp>
      <p:sp>
        <p:nvSpPr>
          <p:cNvPr id="7" name="Content Placeholder 6">
            <a:extLst>
              <a:ext uri="{FF2B5EF4-FFF2-40B4-BE49-F238E27FC236}">
                <a16:creationId xmlns:a16="http://schemas.microsoft.com/office/drawing/2014/main" id="{C9545DE2-E58D-F84D-B2D7-A0B62F2B63D1}"/>
              </a:ext>
            </a:extLst>
          </p:cNvPr>
          <p:cNvSpPr>
            <a:spLocks noGrp="1"/>
          </p:cNvSpPr>
          <p:nvPr>
            <p:ph idx="1"/>
          </p:nvPr>
        </p:nvSpPr>
        <p:spPr/>
        <p:txBody>
          <a:bodyPr/>
          <a:lstStyle/>
          <a:p>
            <a:r>
              <a:rPr lang="en-US" dirty="0"/>
              <a:t>In the past three months, live COVID-19 related predictions were proposed for five vaccine producing countries. </a:t>
            </a:r>
          </a:p>
          <a:p>
            <a:r>
              <a:rPr lang="en-US" dirty="0"/>
              <a:t>The pandemic may not end this year or next year as our models forecasted, due to the Delta variant.</a:t>
            </a:r>
          </a:p>
          <a:p>
            <a:r>
              <a:rPr lang="en-US" dirty="0"/>
              <a:t>Our proposed time series models are selected, among various combinations, based on good levels of performance and uncertainty. The results should be more accurate if the COVID-19 trend was the same or similar as three months ago.</a:t>
            </a:r>
            <a:endParaRPr lang="en-CA" dirty="0"/>
          </a:p>
          <a:p>
            <a:endParaRPr lang="en-US" dirty="0"/>
          </a:p>
        </p:txBody>
      </p:sp>
    </p:spTree>
    <p:extLst>
      <p:ext uri="{BB962C8B-B14F-4D97-AF65-F5344CB8AC3E}">
        <p14:creationId xmlns:p14="http://schemas.microsoft.com/office/powerpoint/2010/main" val="36576326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8EC7CE-D835-46E6-A812-6CDB3CEE63AA}"/>
              </a:ext>
            </a:extLst>
          </p:cNvPr>
          <p:cNvSpPr>
            <a:spLocks noGrp="1"/>
          </p:cNvSpPr>
          <p:nvPr>
            <p:ph type="title"/>
          </p:nvPr>
        </p:nvSpPr>
        <p:spPr/>
        <p:txBody>
          <a:bodyPr/>
          <a:lstStyle/>
          <a:p>
            <a:r>
              <a:rPr lang="en-CA" dirty="0"/>
              <a:t>How to improve &amp; thoughts</a:t>
            </a:r>
          </a:p>
        </p:txBody>
      </p:sp>
      <p:sp>
        <p:nvSpPr>
          <p:cNvPr id="4" name="Date Placeholder 3"/>
          <p:cNvSpPr>
            <a:spLocks noGrp="1"/>
          </p:cNvSpPr>
          <p:nvPr>
            <p:ph type="dt" sz="half" idx="2"/>
          </p:nvPr>
        </p:nvSpPr>
        <p:spPr/>
        <p:txBody>
          <a:bodyPr/>
          <a:lstStyle/>
          <a:p>
            <a:fld id="{D8688653-5EC1-4D58-B80A-29F25AB1CB3E}" type="datetime4">
              <a:rPr lang="en-CA" smtClean="0"/>
              <a:t>August 4, 2021</a:t>
            </a:fld>
            <a:r>
              <a:rPr lang="en-CA"/>
              <a:t>     |</a:t>
            </a:r>
            <a:endParaRPr lang="en-US" dirty="0"/>
          </a:p>
        </p:txBody>
      </p:sp>
      <p:sp>
        <p:nvSpPr>
          <p:cNvPr id="5" name="Slide Number Placeholder 4"/>
          <p:cNvSpPr>
            <a:spLocks noGrp="1"/>
          </p:cNvSpPr>
          <p:nvPr>
            <p:ph type="sldNum" sz="quarter" idx="4"/>
          </p:nvPr>
        </p:nvSpPr>
        <p:spPr/>
        <p:txBody>
          <a:bodyPr/>
          <a:lstStyle/>
          <a:p>
            <a:fld id="{E1497D35-93D5-5047-9160-8F9C97C9D015}" type="slidenum">
              <a:rPr lang="en-US" smtClean="0"/>
              <a:pPr/>
              <a:t>16</a:t>
            </a:fld>
            <a:endParaRPr lang="en-US" dirty="0"/>
          </a:p>
        </p:txBody>
      </p:sp>
      <p:sp>
        <p:nvSpPr>
          <p:cNvPr id="7" name="Content Placeholder 6">
            <a:extLst>
              <a:ext uri="{FF2B5EF4-FFF2-40B4-BE49-F238E27FC236}">
                <a16:creationId xmlns:a16="http://schemas.microsoft.com/office/drawing/2014/main" id="{0AF2B4A6-412E-4943-82DE-AB24F3F51DD7}"/>
              </a:ext>
            </a:extLst>
          </p:cNvPr>
          <p:cNvSpPr>
            <a:spLocks noGrp="1"/>
          </p:cNvSpPr>
          <p:nvPr>
            <p:ph idx="1"/>
          </p:nvPr>
        </p:nvSpPr>
        <p:spPr/>
        <p:txBody>
          <a:bodyPr/>
          <a:lstStyle/>
          <a:p>
            <a:r>
              <a:rPr lang="en-US" dirty="0"/>
              <a:t>Our models are still useful.</a:t>
            </a:r>
          </a:p>
          <a:p>
            <a:r>
              <a:rPr lang="en-US" dirty="0"/>
              <a:t>In order to improve, our models should keep track of new COVID-19 trend and accumulate more recent data. </a:t>
            </a:r>
          </a:p>
          <a:p>
            <a:r>
              <a:rPr lang="en-US" dirty="0"/>
              <a:t>It will eventually forecast the end of the pandemic, again, when new vaccines come out.</a:t>
            </a:r>
          </a:p>
          <a:p>
            <a:pPr marL="0" indent="0">
              <a:buNone/>
            </a:pPr>
            <a:endParaRPr lang="en-US" dirty="0"/>
          </a:p>
        </p:txBody>
      </p:sp>
    </p:spTree>
    <p:extLst>
      <p:ext uri="{BB962C8B-B14F-4D97-AF65-F5344CB8AC3E}">
        <p14:creationId xmlns:p14="http://schemas.microsoft.com/office/powerpoint/2010/main" val="245536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Thank you for your attention.</a:t>
            </a:r>
            <a:br>
              <a:rPr lang="en-US" dirty="0"/>
            </a:br>
            <a:br>
              <a:rPr lang="en-US" dirty="0"/>
            </a:br>
            <a:r>
              <a:rPr lang="en-US" dirty="0"/>
              <a:t>Are there any questions?</a:t>
            </a:r>
            <a:br>
              <a:rPr lang="en-US" dirty="0"/>
            </a:br>
            <a:br>
              <a:rPr lang="en-US" dirty="0"/>
            </a:br>
            <a:r>
              <a:rPr lang="en-US" dirty="0"/>
              <a:t>I would love to answer them.</a:t>
            </a:r>
          </a:p>
        </p:txBody>
      </p:sp>
      <p:sp>
        <p:nvSpPr>
          <p:cNvPr id="2" name="Date Placeholder 1">
            <a:extLst>
              <a:ext uri="{FF2B5EF4-FFF2-40B4-BE49-F238E27FC236}">
                <a16:creationId xmlns:a16="http://schemas.microsoft.com/office/drawing/2014/main" id="{7A8CE97A-B830-453E-9383-B579CF39DB39}"/>
              </a:ext>
            </a:extLst>
          </p:cNvPr>
          <p:cNvSpPr>
            <a:spLocks noGrp="1"/>
          </p:cNvSpPr>
          <p:nvPr>
            <p:ph type="dt" sz="half" idx="2"/>
          </p:nvPr>
        </p:nvSpPr>
        <p:spPr/>
        <p:txBody>
          <a:bodyPr/>
          <a:lstStyle/>
          <a:p>
            <a:fld id="{76111EA9-D607-406D-8A1C-BAE009823E29}" type="datetime4">
              <a:rPr lang="en-CA" smtClean="0"/>
              <a:t>August 4, 2021</a:t>
            </a:fld>
            <a:r>
              <a:rPr lang="en-CA"/>
              <a:t>     |</a:t>
            </a:r>
            <a:endParaRPr lang="en-US" dirty="0"/>
          </a:p>
        </p:txBody>
      </p:sp>
      <p:sp>
        <p:nvSpPr>
          <p:cNvPr id="4" name="Slide Number Placeholder 3">
            <a:extLst>
              <a:ext uri="{FF2B5EF4-FFF2-40B4-BE49-F238E27FC236}">
                <a16:creationId xmlns:a16="http://schemas.microsoft.com/office/drawing/2014/main" id="{01D5361E-E655-410A-9B03-A222C0DCBC2B}"/>
              </a:ext>
            </a:extLst>
          </p:cNvPr>
          <p:cNvSpPr>
            <a:spLocks noGrp="1"/>
          </p:cNvSpPr>
          <p:nvPr>
            <p:ph type="sldNum" sz="quarter" idx="4"/>
          </p:nvPr>
        </p:nvSpPr>
        <p:spPr/>
        <p:txBody>
          <a:bodyPr/>
          <a:lstStyle/>
          <a:p>
            <a:fld id="{E1497D35-93D5-5047-9160-8F9C97C9D015}" type="slidenum">
              <a:rPr lang="en-US" smtClean="0"/>
              <a:pPr/>
              <a:t>17</a:t>
            </a:fld>
            <a:endParaRPr lang="en-US" dirty="0"/>
          </a:p>
        </p:txBody>
      </p:sp>
    </p:spTree>
    <p:extLst>
      <p:ext uri="{BB962C8B-B14F-4D97-AF65-F5344CB8AC3E}">
        <p14:creationId xmlns:p14="http://schemas.microsoft.com/office/powerpoint/2010/main" val="2058579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D87EF-F207-1540-A5FF-A0B1E625ECD2}"/>
              </a:ext>
            </a:extLst>
          </p:cNvPr>
          <p:cNvSpPr>
            <a:spLocks noGrp="1"/>
          </p:cNvSpPr>
          <p:nvPr>
            <p:ph type="title"/>
          </p:nvPr>
        </p:nvSpPr>
        <p:spPr/>
        <p:txBody>
          <a:bodyPr/>
          <a:lstStyle/>
          <a:p>
            <a:r>
              <a:rPr lang="en-US" dirty="0"/>
              <a:t>Why ARIMA?</a:t>
            </a:r>
          </a:p>
        </p:txBody>
      </p:sp>
      <p:pic>
        <p:nvPicPr>
          <p:cNvPr id="7" name="Content Placeholder 6">
            <a:extLst>
              <a:ext uri="{FF2B5EF4-FFF2-40B4-BE49-F238E27FC236}">
                <a16:creationId xmlns:a16="http://schemas.microsoft.com/office/drawing/2014/main" id="{F28E8C86-9732-7246-A88C-5954948902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2264" y="818559"/>
            <a:ext cx="8306498" cy="3732435"/>
          </a:xfrm>
        </p:spPr>
      </p:pic>
      <p:sp>
        <p:nvSpPr>
          <p:cNvPr id="4" name="Date Placeholder 3">
            <a:extLst>
              <a:ext uri="{FF2B5EF4-FFF2-40B4-BE49-F238E27FC236}">
                <a16:creationId xmlns:a16="http://schemas.microsoft.com/office/drawing/2014/main" id="{02E3663E-A597-5A41-9ED3-12D6AD00A00D}"/>
              </a:ext>
            </a:extLst>
          </p:cNvPr>
          <p:cNvSpPr>
            <a:spLocks noGrp="1"/>
          </p:cNvSpPr>
          <p:nvPr>
            <p:ph type="dt" sz="half" idx="2"/>
          </p:nvPr>
        </p:nvSpPr>
        <p:spPr/>
        <p:txBody>
          <a:bodyPr/>
          <a:lstStyle/>
          <a:p>
            <a:fld id="{0E168A5A-A516-41BB-9D52-7F203B5E4F54}" type="datetime4">
              <a:rPr lang="en-CA" smtClean="0"/>
              <a:t>August 4, 2021</a:t>
            </a:fld>
            <a:r>
              <a:rPr lang="en-CA"/>
              <a:t>     |</a:t>
            </a:r>
            <a:endParaRPr lang="en-US" dirty="0"/>
          </a:p>
        </p:txBody>
      </p:sp>
      <p:sp>
        <p:nvSpPr>
          <p:cNvPr id="5" name="Slide Number Placeholder 4">
            <a:extLst>
              <a:ext uri="{FF2B5EF4-FFF2-40B4-BE49-F238E27FC236}">
                <a16:creationId xmlns:a16="http://schemas.microsoft.com/office/drawing/2014/main" id="{834E73F9-A63D-0240-8387-66BDC1A5FC55}"/>
              </a:ext>
            </a:extLst>
          </p:cNvPr>
          <p:cNvSpPr>
            <a:spLocks noGrp="1"/>
          </p:cNvSpPr>
          <p:nvPr>
            <p:ph type="sldNum" sz="quarter" idx="4"/>
          </p:nvPr>
        </p:nvSpPr>
        <p:spPr/>
        <p:txBody>
          <a:bodyPr/>
          <a:lstStyle/>
          <a:p>
            <a:fld id="{E1497D35-93D5-5047-9160-8F9C97C9D015}" type="slidenum">
              <a:rPr lang="en-US" smtClean="0"/>
              <a:pPr/>
              <a:t>18</a:t>
            </a:fld>
            <a:endParaRPr lang="en-US" dirty="0"/>
          </a:p>
        </p:txBody>
      </p:sp>
      <p:sp>
        <p:nvSpPr>
          <p:cNvPr id="8" name="Rectangle 7">
            <a:extLst>
              <a:ext uri="{FF2B5EF4-FFF2-40B4-BE49-F238E27FC236}">
                <a16:creationId xmlns:a16="http://schemas.microsoft.com/office/drawing/2014/main" id="{F64C87F7-2BDC-BC42-9EE5-4DA772C4B102}"/>
              </a:ext>
            </a:extLst>
          </p:cNvPr>
          <p:cNvSpPr/>
          <p:nvPr/>
        </p:nvSpPr>
        <p:spPr>
          <a:xfrm>
            <a:off x="2471928" y="4677940"/>
            <a:ext cx="7046976" cy="1477328"/>
          </a:xfrm>
          <a:prstGeom prst="rect">
            <a:avLst/>
          </a:prstGeom>
        </p:spPr>
        <p:txBody>
          <a:bodyPr wrap="square">
            <a:spAutoFit/>
          </a:bodyPr>
          <a:lstStyle/>
          <a:p>
            <a:pPr lvl="0">
              <a:spcAft>
                <a:spcPts val="0"/>
              </a:spcAft>
            </a:pPr>
            <a:r>
              <a:rPr lang="en-CA" dirty="0">
                <a:latin typeface="Times New Roman" panose="02020603050405020304" pitchFamily="18" charset="0"/>
                <a:ea typeface="Times New Roman" panose="02020603050405020304" pitchFamily="18" charset="0"/>
              </a:rPr>
              <a:t>Ismail, L., </a:t>
            </a:r>
            <a:r>
              <a:rPr lang="en-CA" dirty="0" err="1">
                <a:latin typeface="Times New Roman" panose="02020603050405020304" pitchFamily="18" charset="0"/>
                <a:ea typeface="Times New Roman" panose="02020603050405020304" pitchFamily="18" charset="0"/>
              </a:rPr>
              <a:t>Materwala</a:t>
            </a:r>
            <a:r>
              <a:rPr lang="en-CA" dirty="0">
                <a:latin typeface="Times New Roman" panose="02020603050405020304" pitchFamily="18" charset="0"/>
                <a:ea typeface="Times New Roman" panose="02020603050405020304" pitchFamily="18" charset="0"/>
              </a:rPr>
              <a:t>, H., </a:t>
            </a:r>
            <a:r>
              <a:rPr lang="en-CA" dirty="0" err="1">
                <a:latin typeface="Times New Roman" panose="02020603050405020304" pitchFamily="18" charset="0"/>
                <a:ea typeface="Times New Roman" panose="02020603050405020304" pitchFamily="18" charset="0"/>
              </a:rPr>
              <a:t>Znati</a:t>
            </a:r>
            <a:r>
              <a:rPr lang="en-CA" dirty="0">
                <a:latin typeface="Times New Roman" panose="02020603050405020304" pitchFamily="18" charset="0"/>
                <a:ea typeface="Times New Roman" panose="02020603050405020304" pitchFamily="18" charset="0"/>
              </a:rPr>
              <a:t>, T., </a:t>
            </a:r>
            <a:r>
              <a:rPr lang="en-CA" dirty="0" err="1">
                <a:latin typeface="Times New Roman" panose="02020603050405020304" pitchFamily="18" charset="0"/>
                <a:ea typeface="Times New Roman" panose="02020603050405020304" pitchFamily="18" charset="0"/>
              </a:rPr>
              <a:t>Turaev</a:t>
            </a:r>
            <a:r>
              <a:rPr lang="en-CA" dirty="0">
                <a:latin typeface="Times New Roman" panose="02020603050405020304" pitchFamily="18" charset="0"/>
                <a:ea typeface="Times New Roman" panose="02020603050405020304" pitchFamily="18" charset="0"/>
              </a:rPr>
              <a:t>, S., &amp; Khan, M. A. (2020). Tailoring time series models for forecasting coronavirus spread: Case studies of 187 countries. </a:t>
            </a:r>
            <a:r>
              <a:rPr lang="en-CA" i="1" dirty="0">
                <a:latin typeface="Times New Roman" panose="02020603050405020304" pitchFamily="18" charset="0"/>
                <a:ea typeface="Times New Roman" panose="02020603050405020304" pitchFamily="18" charset="0"/>
              </a:rPr>
              <a:t>Computational and Structural Biotechnology Journal</a:t>
            </a:r>
            <a:r>
              <a:rPr lang="en-CA" dirty="0">
                <a:latin typeface="Times New Roman" panose="02020603050405020304" pitchFamily="18" charset="0"/>
                <a:ea typeface="Times New Roman" panose="02020603050405020304" pitchFamily="18" charset="0"/>
              </a:rPr>
              <a:t>, </a:t>
            </a:r>
            <a:r>
              <a:rPr lang="en-CA" i="1" dirty="0">
                <a:latin typeface="Times New Roman" panose="02020603050405020304" pitchFamily="18" charset="0"/>
                <a:ea typeface="Times New Roman" panose="02020603050405020304" pitchFamily="18" charset="0"/>
              </a:rPr>
              <a:t>18</a:t>
            </a:r>
            <a:r>
              <a:rPr lang="en-CA" dirty="0">
                <a:latin typeface="Times New Roman" panose="02020603050405020304" pitchFamily="18" charset="0"/>
                <a:ea typeface="Times New Roman" panose="02020603050405020304" pitchFamily="18" charset="0"/>
              </a:rPr>
              <a:t>, 2972–3206. https://</a:t>
            </a:r>
            <a:r>
              <a:rPr lang="en-CA" dirty="0" err="1">
                <a:latin typeface="Times New Roman" panose="02020603050405020304" pitchFamily="18" charset="0"/>
                <a:ea typeface="Times New Roman" panose="02020603050405020304" pitchFamily="18" charset="0"/>
              </a:rPr>
              <a:t>www.sciencedirect.com</a:t>
            </a:r>
            <a:r>
              <a:rPr lang="en-CA" dirty="0">
                <a:latin typeface="Times New Roman" panose="02020603050405020304" pitchFamily="18" charset="0"/>
                <a:ea typeface="Times New Roman" panose="02020603050405020304" pitchFamily="18" charset="0"/>
              </a:rPr>
              <a:t>/science/article/</a:t>
            </a:r>
            <a:r>
              <a:rPr lang="en-CA" dirty="0" err="1">
                <a:latin typeface="Times New Roman" panose="02020603050405020304" pitchFamily="18" charset="0"/>
                <a:ea typeface="Times New Roman" panose="02020603050405020304" pitchFamily="18" charset="0"/>
              </a:rPr>
              <a:t>pii</a:t>
            </a:r>
            <a:r>
              <a:rPr lang="en-CA" dirty="0">
                <a:latin typeface="Times New Roman" panose="02020603050405020304" pitchFamily="18" charset="0"/>
                <a:ea typeface="Times New Roman" panose="02020603050405020304" pitchFamily="18" charset="0"/>
              </a:rPr>
              <a:t>/S2001037020303998</a:t>
            </a:r>
          </a:p>
        </p:txBody>
      </p:sp>
    </p:spTree>
    <p:extLst>
      <p:ext uri="{BB962C8B-B14F-4D97-AF65-F5344CB8AC3E}">
        <p14:creationId xmlns:p14="http://schemas.microsoft.com/office/powerpoint/2010/main" val="1274677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C0C43E-AFB1-FC4A-ABE8-39A8F994A212}"/>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550289" y="1739029"/>
            <a:ext cx="4507863" cy="2535673"/>
          </a:xfrm>
          <a:prstGeom prst="ellipse">
            <a:avLst/>
          </a:prstGeom>
          <a:ln>
            <a:noFill/>
          </a:ln>
          <a:effectLst>
            <a:softEdge rad="112500"/>
          </a:effectLst>
        </p:spPr>
      </p:pic>
      <p:sp>
        <p:nvSpPr>
          <p:cNvPr id="8" name="Title 7">
            <a:extLst>
              <a:ext uri="{FF2B5EF4-FFF2-40B4-BE49-F238E27FC236}">
                <a16:creationId xmlns:a16="http://schemas.microsoft.com/office/drawing/2014/main" id="{AF2D2651-3DEA-45F7-BADA-6860550C5022}"/>
              </a:ext>
            </a:extLst>
          </p:cNvPr>
          <p:cNvSpPr>
            <a:spLocks noGrp="1"/>
          </p:cNvSpPr>
          <p:nvPr>
            <p:ph type="ctrTitle"/>
          </p:nvPr>
        </p:nvSpPr>
        <p:spPr>
          <a:xfrm>
            <a:off x="773933" y="1241225"/>
            <a:ext cx="10060577" cy="3688584"/>
          </a:xfrm>
        </p:spPr>
        <p:txBody>
          <a:bodyPr/>
          <a:lstStyle/>
          <a:p>
            <a:r>
              <a:rPr lang="en-CA" dirty="0">
                <a:ln w="9525">
                  <a:solidFill>
                    <a:schemeClr val="bg1"/>
                  </a:solidFill>
                  <a:prstDash val="solid"/>
                </a:ln>
                <a:effectLst>
                  <a:outerShdw blurRad="12700" dist="38100" dir="2700000" algn="tl" rotWithShape="0">
                    <a:schemeClr val="bg1">
                      <a:lumMod val="50000"/>
                    </a:schemeClr>
                  </a:outerShdw>
                </a:effectLst>
              </a:rPr>
              <a:t>Research Question:</a:t>
            </a:r>
            <a:br>
              <a:rPr lang="en-CA" dirty="0">
                <a:ln w="9525">
                  <a:solidFill>
                    <a:schemeClr val="bg1"/>
                  </a:solidFill>
                  <a:prstDash val="solid"/>
                </a:ln>
                <a:effectLst>
                  <a:outerShdw blurRad="12700" dist="38100" dir="2700000" algn="tl" rotWithShape="0">
                    <a:schemeClr val="bg1">
                      <a:lumMod val="50000"/>
                    </a:schemeClr>
                  </a:outerShdw>
                </a:effectLst>
              </a:rPr>
            </a:br>
            <a:br>
              <a:rPr lang="en-CA" dirty="0">
                <a:ln w="9525">
                  <a:solidFill>
                    <a:schemeClr val="bg1"/>
                  </a:solidFill>
                  <a:prstDash val="solid"/>
                </a:ln>
                <a:effectLst>
                  <a:outerShdw blurRad="12700" dist="38100" dir="2700000" algn="tl" rotWithShape="0">
                    <a:schemeClr val="bg1">
                      <a:lumMod val="50000"/>
                    </a:schemeClr>
                  </a:outerShdw>
                </a:effectLst>
              </a:rPr>
            </a:br>
            <a:r>
              <a:rPr lang="en-US" dirty="0">
                <a:ln w="9525">
                  <a:solidFill>
                    <a:schemeClr val="bg1"/>
                  </a:solidFill>
                  <a:prstDash val="solid"/>
                </a:ln>
                <a:effectLst>
                  <a:outerShdw blurRad="12700" dist="38100" dir="2700000" algn="tl" rotWithShape="0">
                    <a:schemeClr val="bg1">
                      <a:lumMod val="50000"/>
                    </a:schemeClr>
                  </a:outerShdw>
                </a:effectLst>
              </a:rPr>
              <a:t>When will COVID-19 end?</a:t>
            </a:r>
            <a:endParaRPr lang="en-CA" dirty="0">
              <a:ln w="9525">
                <a:solidFill>
                  <a:schemeClr val="bg1"/>
                </a:solidFill>
                <a:prstDash val="solid"/>
              </a:ln>
              <a:effectLst>
                <a:outerShdw blurRad="12700" dist="38100" dir="2700000" algn="tl" rotWithShape="0">
                  <a:schemeClr val="bg1">
                    <a:lumMod val="50000"/>
                  </a:schemeClr>
                </a:outerShdw>
              </a:effectLst>
            </a:endParaRPr>
          </a:p>
        </p:txBody>
      </p:sp>
      <p:sp>
        <p:nvSpPr>
          <p:cNvPr id="4" name="Slide Number Placeholder 3">
            <a:extLst>
              <a:ext uri="{FF2B5EF4-FFF2-40B4-BE49-F238E27FC236}">
                <a16:creationId xmlns:a16="http://schemas.microsoft.com/office/drawing/2014/main" id="{E1E85187-8FB9-4E08-ABA4-6C27F719C12F}"/>
              </a:ext>
            </a:extLst>
          </p:cNvPr>
          <p:cNvSpPr>
            <a:spLocks noGrp="1"/>
          </p:cNvSpPr>
          <p:nvPr>
            <p:ph type="sldNum" sz="quarter" idx="4"/>
          </p:nvPr>
        </p:nvSpPr>
        <p:spPr/>
        <p:txBody>
          <a:bodyPr/>
          <a:lstStyle/>
          <a:p>
            <a:fld id="{E1497D35-93D5-5047-9160-8F9C97C9D015}" type="slidenum">
              <a:rPr lang="en-US" smtClean="0"/>
              <a:pPr/>
              <a:t>2</a:t>
            </a:fld>
            <a:endParaRPr lang="en-US" dirty="0"/>
          </a:p>
        </p:txBody>
      </p:sp>
      <p:sp>
        <p:nvSpPr>
          <p:cNvPr id="9" name="Date Placeholder 8">
            <a:extLst>
              <a:ext uri="{FF2B5EF4-FFF2-40B4-BE49-F238E27FC236}">
                <a16:creationId xmlns:a16="http://schemas.microsoft.com/office/drawing/2014/main" id="{51006E5E-F306-40CD-9D28-129E61F046AF}"/>
              </a:ext>
            </a:extLst>
          </p:cNvPr>
          <p:cNvSpPr>
            <a:spLocks noGrp="1"/>
          </p:cNvSpPr>
          <p:nvPr>
            <p:ph type="dt" sz="half" idx="2"/>
          </p:nvPr>
        </p:nvSpPr>
        <p:spPr/>
        <p:txBody>
          <a:bodyPr/>
          <a:lstStyle/>
          <a:p>
            <a:fld id="{32B5D4C9-475B-4CF8-8445-A7625EB5EE9B}" type="datetime4">
              <a:rPr lang="en-CA" smtClean="0"/>
              <a:t>August 4, 2021</a:t>
            </a:fld>
            <a:r>
              <a:rPr lang="en-CA"/>
              <a:t>     |</a:t>
            </a:r>
            <a:endParaRPr lang="en-US" dirty="0"/>
          </a:p>
        </p:txBody>
      </p:sp>
      <p:sp>
        <p:nvSpPr>
          <p:cNvPr id="7" name="TextBox 6">
            <a:extLst>
              <a:ext uri="{FF2B5EF4-FFF2-40B4-BE49-F238E27FC236}">
                <a16:creationId xmlns:a16="http://schemas.microsoft.com/office/drawing/2014/main" id="{197CE9FF-2E4E-4B41-9613-99852FA8A94B}"/>
              </a:ext>
            </a:extLst>
          </p:cNvPr>
          <p:cNvSpPr txBox="1"/>
          <p:nvPr/>
        </p:nvSpPr>
        <p:spPr>
          <a:xfrm>
            <a:off x="4457700" y="4274702"/>
            <a:ext cx="4243469" cy="477054"/>
          </a:xfrm>
          <a:prstGeom prst="rect">
            <a:avLst/>
          </a:prstGeom>
          <a:noFill/>
        </p:spPr>
        <p:txBody>
          <a:bodyPr wrap="none" rtlCol="0">
            <a:spAutoFit/>
          </a:bodyPr>
          <a:lstStyle/>
          <a:p>
            <a:r>
              <a:rPr lang="en-US" sz="1400" dirty="0"/>
              <a:t>Image source: </a:t>
            </a:r>
            <a:r>
              <a:rPr lang="en-US" sz="1400" dirty="0" err="1"/>
              <a:t>tvo.org</a:t>
            </a:r>
            <a:endParaRPr lang="en-US" sz="1400" dirty="0"/>
          </a:p>
          <a:p>
            <a:r>
              <a:rPr lang="en-US" sz="1100" dirty="0"/>
              <a:t>https://</a:t>
            </a:r>
            <a:r>
              <a:rPr lang="en-US" sz="1100" dirty="0" err="1"/>
              <a:t>www.tvo.org</a:t>
            </a:r>
            <a:r>
              <a:rPr lang="en-US" sz="1100" dirty="0"/>
              <a:t>/article/covid-19-what-you-need-to-know-for-july-5</a:t>
            </a:r>
          </a:p>
        </p:txBody>
      </p:sp>
    </p:spTree>
    <p:extLst>
      <p:ext uri="{BB962C8B-B14F-4D97-AF65-F5344CB8AC3E}">
        <p14:creationId xmlns:p14="http://schemas.microsoft.com/office/powerpoint/2010/main" val="2141247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2BCB49E4-C2CD-8C43-8BDF-05ECB870D964}"/>
              </a:ext>
            </a:extLst>
          </p:cNvPr>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l="1525" r="1525"/>
          <a:stretch>
            <a:fillRect/>
          </a:stretch>
        </p:blipFill>
        <p:spPr>
          <a:xfrm>
            <a:off x="30222" y="1083365"/>
            <a:ext cx="6497416" cy="4691270"/>
          </a:xfrm>
        </p:spPr>
      </p:pic>
      <p:sp>
        <p:nvSpPr>
          <p:cNvPr id="4" name="Date Placeholder 3"/>
          <p:cNvSpPr>
            <a:spLocks noGrp="1"/>
          </p:cNvSpPr>
          <p:nvPr>
            <p:ph type="dt" sz="half" idx="2"/>
          </p:nvPr>
        </p:nvSpPr>
        <p:spPr/>
        <p:txBody>
          <a:bodyPr/>
          <a:lstStyle/>
          <a:p>
            <a:fld id="{0A23F29F-B149-4F4C-84CE-B997DD005D39}" type="datetime4">
              <a:rPr lang="en-CA" smtClean="0"/>
              <a:t>August 4, 2021</a:t>
            </a:fld>
            <a:r>
              <a:rPr lang="en-CA"/>
              <a:t>     |</a:t>
            </a:r>
            <a:endParaRPr lang="en-US" dirty="0"/>
          </a:p>
        </p:txBody>
      </p:sp>
      <p:sp>
        <p:nvSpPr>
          <p:cNvPr id="5" name="Slide Number Placeholder 4"/>
          <p:cNvSpPr>
            <a:spLocks noGrp="1"/>
          </p:cNvSpPr>
          <p:nvPr>
            <p:ph type="sldNum" sz="quarter" idx="4"/>
          </p:nvPr>
        </p:nvSpPr>
        <p:spPr/>
        <p:txBody>
          <a:bodyPr/>
          <a:lstStyle/>
          <a:p>
            <a:fld id="{E9E0D846-2D6A-8643-B2BF-83884A821236}" type="slidenum">
              <a:rPr lang="en-US" smtClean="0"/>
              <a:pPr/>
              <a:t>3</a:t>
            </a:fld>
            <a:endParaRPr lang="en-US" dirty="0"/>
          </a:p>
        </p:txBody>
      </p:sp>
      <p:pic>
        <p:nvPicPr>
          <p:cNvPr id="15" name="Picture Placeholder 14">
            <a:extLst>
              <a:ext uri="{FF2B5EF4-FFF2-40B4-BE49-F238E27FC236}">
                <a16:creationId xmlns:a16="http://schemas.microsoft.com/office/drawing/2014/main" id="{DF0BFEA8-2ED0-274D-9885-206EB4AABC96}"/>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t="1586" b="1586"/>
          <a:stretch>
            <a:fillRect/>
          </a:stretch>
        </p:blipFill>
        <p:spPr>
          <a:xfrm>
            <a:off x="6527638" y="2834640"/>
            <a:ext cx="5353070" cy="3035572"/>
          </a:xfrm>
        </p:spPr>
      </p:pic>
      <p:sp>
        <p:nvSpPr>
          <p:cNvPr id="6" name="Title 2">
            <a:extLst>
              <a:ext uri="{FF2B5EF4-FFF2-40B4-BE49-F238E27FC236}">
                <a16:creationId xmlns:a16="http://schemas.microsoft.com/office/drawing/2014/main" id="{69C40BB6-EB62-E145-9E66-4E81DE8945F2}"/>
              </a:ext>
            </a:extLst>
          </p:cNvPr>
          <p:cNvSpPr txBox="1">
            <a:spLocks/>
          </p:cNvSpPr>
          <p:nvPr/>
        </p:nvSpPr>
        <p:spPr>
          <a:xfrm>
            <a:off x="487297" y="392415"/>
            <a:ext cx="11256825" cy="1069848"/>
          </a:xfrm>
          <a:prstGeom prst="rect">
            <a:avLst/>
          </a:prstGeom>
        </p:spPr>
        <p:txBody>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r>
              <a:rPr lang="en-US" dirty="0"/>
              <a:t>Why can’t we all get the vaccines?</a:t>
            </a:r>
          </a:p>
        </p:txBody>
      </p:sp>
      <p:sp>
        <p:nvSpPr>
          <p:cNvPr id="2" name="Rectangle 1">
            <a:extLst>
              <a:ext uri="{FF2B5EF4-FFF2-40B4-BE49-F238E27FC236}">
                <a16:creationId xmlns:a16="http://schemas.microsoft.com/office/drawing/2014/main" id="{959B7C56-8B0E-074B-8D45-147FF895BBD1}"/>
              </a:ext>
            </a:extLst>
          </p:cNvPr>
          <p:cNvSpPr/>
          <p:nvPr/>
        </p:nvSpPr>
        <p:spPr>
          <a:xfrm>
            <a:off x="6527638" y="1072821"/>
            <a:ext cx="6092825" cy="923330"/>
          </a:xfrm>
          <a:prstGeom prst="rect">
            <a:avLst/>
          </a:prstGeom>
        </p:spPr>
        <p:txBody>
          <a:bodyPr>
            <a:spAutoFit/>
          </a:bodyPr>
          <a:lstStyle/>
          <a:p>
            <a:pPr marL="285750" indent="-285750">
              <a:buFont typeface="Arial" panose="020B0604020202020204" pitchFamily="34" charset="0"/>
              <a:buChar char="•"/>
            </a:pPr>
            <a:r>
              <a:rPr lang="en-US" dirty="0"/>
              <a:t>These countries used to </a:t>
            </a:r>
            <a:r>
              <a:rPr lang="en-CA" dirty="0"/>
              <a:t>strictly control exportation </a:t>
            </a:r>
            <a:br>
              <a:rPr lang="en-CA" dirty="0"/>
            </a:br>
            <a:r>
              <a:rPr lang="en-CA" dirty="0"/>
              <a:t>of the vaccines for protecting </a:t>
            </a:r>
            <a:br>
              <a:rPr lang="en-CA" dirty="0"/>
            </a:br>
            <a:r>
              <a:rPr lang="en-CA" dirty="0"/>
              <a:t>their national economy. </a:t>
            </a:r>
            <a:endParaRPr lang="en-US" dirty="0"/>
          </a:p>
        </p:txBody>
      </p:sp>
    </p:spTree>
    <p:extLst>
      <p:ext uri="{BB962C8B-B14F-4D97-AF65-F5344CB8AC3E}">
        <p14:creationId xmlns:p14="http://schemas.microsoft.com/office/powerpoint/2010/main" val="1015237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35A5905A-E937-0E41-A29C-7B7220A53EF6}"/>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83" b="83"/>
          <a:stretch>
            <a:fillRect/>
          </a:stretch>
        </p:blipFill>
        <p:spPr>
          <a:xfrm>
            <a:off x="5333368" y="392113"/>
            <a:ext cx="5671181" cy="5763153"/>
          </a:xfrm>
        </p:spPr>
      </p:pic>
      <p:sp>
        <p:nvSpPr>
          <p:cNvPr id="3" name="Title 2"/>
          <p:cNvSpPr>
            <a:spLocks noGrp="1"/>
          </p:cNvSpPr>
          <p:nvPr>
            <p:ph type="title"/>
          </p:nvPr>
        </p:nvSpPr>
        <p:spPr/>
        <p:txBody>
          <a:bodyPr/>
          <a:lstStyle/>
          <a:p>
            <a:r>
              <a:rPr lang="en-US" dirty="0"/>
              <a:t>When will COVID-19 end?</a:t>
            </a:r>
          </a:p>
        </p:txBody>
      </p:sp>
      <p:sp>
        <p:nvSpPr>
          <p:cNvPr id="4" name="Content Placeholder 3"/>
          <p:cNvSpPr>
            <a:spLocks noGrp="1"/>
          </p:cNvSpPr>
          <p:nvPr>
            <p:ph idx="1"/>
          </p:nvPr>
        </p:nvSpPr>
        <p:spPr>
          <a:xfrm>
            <a:off x="487297" y="1162409"/>
            <a:ext cx="4155098" cy="4222560"/>
          </a:xfrm>
        </p:spPr>
        <p:txBody>
          <a:bodyPr>
            <a:normAutofit lnSpcReduction="10000"/>
          </a:bodyPr>
          <a:lstStyle/>
          <a:p>
            <a:pPr marL="0" indent="0">
              <a:buNone/>
            </a:pPr>
            <a:r>
              <a:rPr lang="en-CA" dirty="0"/>
              <a:t>Approach:</a:t>
            </a:r>
          </a:p>
          <a:p>
            <a:r>
              <a:rPr lang="en-CA" dirty="0"/>
              <a:t>COVID-19 will end when </a:t>
            </a:r>
            <a:r>
              <a:rPr lang="en-US" dirty="0"/>
              <a:t>the top vaccine producing countries no longer have new cases of COVID-19,</a:t>
            </a:r>
          </a:p>
          <a:p>
            <a:r>
              <a:rPr lang="en-US" dirty="0"/>
              <a:t>so they can provide the vaccines to the world.</a:t>
            </a:r>
          </a:p>
          <a:p>
            <a:pPr marL="0" indent="0">
              <a:buNone/>
            </a:pPr>
            <a:r>
              <a:rPr lang="en-US" dirty="0"/>
              <a:t>Method:</a:t>
            </a:r>
          </a:p>
          <a:p>
            <a:r>
              <a:rPr lang="en-US" dirty="0"/>
              <a:t>Time Series Analysis</a:t>
            </a:r>
          </a:p>
          <a:p>
            <a:pPr lvl="1"/>
            <a:r>
              <a:rPr lang="en-US" dirty="0"/>
              <a:t>predicting when number of new cases of COVID-19 reaches zero</a:t>
            </a:r>
          </a:p>
        </p:txBody>
      </p:sp>
      <p:sp>
        <p:nvSpPr>
          <p:cNvPr id="5" name="Date Placeholder 4"/>
          <p:cNvSpPr>
            <a:spLocks noGrp="1"/>
          </p:cNvSpPr>
          <p:nvPr>
            <p:ph type="dt" sz="half" idx="2"/>
          </p:nvPr>
        </p:nvSpPr>
        <p:spPr/>
        <p:txBody>
          <a:bodyPr/>
          <a:lstStyle/>
          <a:p>
            <a:fld id="{C8D658E5-56A3-4F5A-9EA9-A9F9078A8FED}" type="datetime4">
              <a:rPr lang="en-CA" smtClean="0"/>
              <a:t>August 4, 2021</a:t>
            </a:fld>
            <a:r>
              <a:rPr lang="en-CA"/>
              <a:t>     |</a:t>
            </a:r>
            <a:endParaRPr lang="en-US" dirty="0"/>
          </a:p>
        </p:txBody>
      </p:sp>
      <p:sp>
        <p:nvSpPr>
          <p:cNvPr id="6" name="Slide Number Placeholder 5"/>
          <p:cNvSpPr>
            <a:spLocks noGrp="1"/>
          </p:cNvSpPr>
          <p:nvPr>
            <p:ph type="sldNum" sz="quarter" idx="4"/>
          </p:nvPr>
        </p:nvSpPr>
        <p:spPr/>
        <p:txBody>
          <a:bodyPr/>
          <a:lstStyle/>
          <a:p>
            <a:fld id="{E9E0D846-2D6A-8643-B2BF-83884A821236}" type="slidenum">
              <a:rPr lang="en-US" smtClean="0"/>
              <a:pPr/>
              <a:t>4</a:t>
            </a:fld>
            <a:endParaRPr lang="en-US" dirty="0"/>
          </a:p>
        </p:txBody>
      </p:sp>
      <p:pic>
        <p:nvPicPr>
          <p:cNvPr id="19" name="Picture Placeholder 18">
            <a:extLst>
              <a:ext uri="{FF2B5EF4-FFF2-40B4-BE49-F238E27FC236}">
                <a16:creationId xmlns:a16="http://schemas.microsoft.com/office/drawing/2014/main" id="{2035A4F9-8976-4242-8F1B-2DE0AE542787}"/>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15227" b="15227"/>
          <a:stretch>
            <a:fillRect/>
          </a:stretch>
        </p:blipFill>
        <p:spPr>
          <a:xfrm>
            <a:off x="8833832" y="5694744"/>
            <a:ext cx="1869868" cy="339976"/>
          </a:xfrm>
        </p:spPr>
      </p:pic>
    </p:spTree>
    <p:extLst>
      <p:ext uri="{BB962C8B-B14F-4D97-AF65-F5344CB8AC3E}">
        <p14:creationId xmlns:p14="http://schemas.microsoft.com/office/powerpoint/2010/main" val="2056475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8EC7CE-D835-46E6-A812-6CDB3CEE63AA}"/>
              </a:ext>
            </a:extLst>
          </p:cNvPr>
          <p:cNvSpPr>
            <a:spLocks noGrp="1"/>
          </p:cNvSpPr>
          <p:nvPr>
            <p:ph type="title"/>
          </p:nvPr>
        </p:nvSpPr>
        <p:spPr/>
        <p:txBody>
          <a:bodyPr/>
          <a:lstStyle/>
          <a:p>
            <a:r>
              <a:rPr lang="en-CA" dirty="0"/>
              <a:t>Dataset</a:t>
            </a:r>
          </a:p>
        </p:txBody>
      </p:sp>
      <p:sp>
        <p:nvSpPr>
          <p:cNvPr id="7" name="Content Placeholder 6">
            <a:extLst>
              <a:ext uri="{FF2B5EF4-FFF2-40B4-BE49-F238E27FC236}">
                <a16:creationId xmlns:a16="http://schemas.microsoft.com/office/drawing/2014/main" id="{B2AE493E-94A4-497E-93C0-7AB2255ADDE5}"/>
              </a:ext>
            </a:extLst>
          </p:cNvPr>
          <p:cNvSpPr>
            <a:spLocks noGrp="1"/>
          </p:cNvSpPr>
          <p:nvPr>
            <p:ph idx="1"/>
          </p:nvPr>
        </p:nvSpPr>
        <p:spPr>
          <a:xfrm>
            <a:off x="487297" y="1472185"/>
            <a:ext cx="11256825" cy="3943096"/>
          </a:xfrm>
        </p:spPr>
        <p:txBody>
          <a:bodyPr/>
          <a:lstStyle/>
          <a:p>
            <a:r>
              <a:rPr lang="en-CA" dirty="0"/>
              <a:t>Daily global COVID-19 related data from </a:t>
            </a:r>
            <a:r>
              <a:rPr lang="en-CA" dirty="0">
                <a:hlinkClick r:id="rId2"/>
              </a:rPr>
              <a:t>Our World in Data</a:t>
            </a:r>
            <a:endParaRPr lang="en-CA" dirty="0"/>
          </a:p>
        </p:txBody>
      </p:sp>
      <p:sp>
        <p:nvSpPr>
          <p:cNvPr id="4" name="Date Placeholder 3"/>
          <p:cNvSpPr>
            <a:spLocks noGrp="1"/>
          </p:cNvSpPr>
          <p:nvPr>
            <p:ph type="dt" sz="half" idx="2"/>
          </p:nvPr>
        </p:nvSpPr>
        <p:spPr/>
        <p:txBody>
          <a:bodyPr/>
          <a:lstStyle/>
          <a:p>
            <a:fld id="{D8688653-5EC1-4D58-B80A-29F25AB1CB3E}" type="datetime4">
              <a:rPr lang="en-CA" smtClean="0"/>
              <a:t>August 4, 2021</a:t>
            </a:fld>
            <a:r>
              <a:rPr lang="en-CA"/>
              <a:t>     |</a:t>
            </a:r>
            <a:endParaRPr lang="en-US" dirty="0"/>
          </a:p>
        </p:txBody>
      </p:sp>
      <p:sp>
        <p:nvSpPr>
          <p:cNvPr id="5" name="Slide Number Placeholder 4"/>
          <p:cNvSpPr>
            <a:spLocks noGrp="1"/>
          </p:cNvSpPr>
          <p:nvPr>
            <p:ph type="sldNum" sz="quarter" idx="4"/>
          </p:nvPr>
        </p:nvSpPr>
        <p:spPr/>
        <p:txBody>
          <a:bodyPr/>
          <a:lstStyle/>
          <a:p>
            <a:fld id="{E1497D35-93D5-5047-9160-8F9C97C9D015}" type="slidenum">
              <a:rPr lang="en-US" smtClean="0"/>
              <a:pPr/>
              <a:t>5</a:t>
            </a:fld>
            <a:endParaRPr lang="en-US" dirty="0"/>
          </a:p>
        </p:txBody>
      </p:sp>
      <p:graphicFrame>
        <p:nvGraphicFramePr>
          <p:cNvPr id="2" name="Table 1">
            <a:extLst>
              <a:ext uri="{FF2B5EF4-FFF2-40B4-BE49-F238E27FC236}">
                <a16:creationId xmlns:a16="http://schemas.microsoft.com/office/drawing/2014/main" id="{554DCEC5-9114-5346-821D-4B764DA4B0F2}"/>
              </a:ext>
            </a:extLst>
          </p:cNvPr>
          <p:cNvGraphicFramePr>
            <a:graphicFrameLocks noGrp="1"/>
          </p:cNvGraphicFramePr>
          <p:nvPr>
            <p:extLst>
              <p:ext uri="{D42A27DB-BD31-4B8C-83A1-F6EECF244321}">
                <p14:modId xmlns:p14="http://schemas.microsoft.com/office/powerpoint/2010/main" val="2463067633"/>
              </p:ext>
            </p:extLst>
          </p:nvPr>
        </p:nvGraphicFramePr>
        <p:xfrm>
          <a:off x="640502" y="2290710"/>
          <a:ext cx="10657688" cy="2334637"/>
        </p:xfrm>
        <a:graphic>
          <a:graphicData uri="http://schemas.openxmlformats.org/drawingml/2006/table">
            <a:tbl>
              <a:tblPr firstRow="1" firstCol="1" bandRow="1">
                <a:tableStyleId>{793D81CF-94F2-401A-BA57-92F5A7B2D0C5}</a:tableStyleId>
              </a:tblPr>
              <a:tblGrid>
                <a:gridCol w="1801009">
                  <a:extLst>
                    <a:ext uri="{9D8B030D-6E8A-4147-A177-3AD203B41FA5}">
                      <a16:colId xmlns:a16="http://schemas.microsoft.com/office/drawing/2014/main" val="1249959164"/>
                    </a:ext>
                  </a:extLst>
                </a:gridCol>
                <a:gridCol w="2157705">
                  <a:extLst>
                    <a:ext uri="{9D8B030D-6E8A-4147-A177-3AD203B41FA5}">
                      <a16:colId xmlns:a16="http://schemas.microsoft.com/office/drawing/2014/main" val="1332172636"/>
                    </a:ext>
                  </a:extLst>
                </a:gridCol>
                <a:gridCol w="6698974">
                  <a:extLst>
                    <a:ext uri="{9D8B030D-6E8A-4147-A177-3AD203B41FA5}">
                      <a16:colId xmlns:a16="http://schemas.microsoft.com/office/drawing/2014/main" val="3893220302"/>
                    </a:ext>
                  </a:extLst>
                </a:gridCol>
              </a:tblGrid>
              <a:tr h="536521">
                <a:tc>
                  <a:txBody>
                    <a:bodyPr/>
                    <a:lstStyle/>
                    <a:p>
                      <a:pPr>
                        <a:lnSpc>
                          <a:spcPct val="115000"/>
                        </a:lnSpc>
                        <a:spcAft>
                          <a:spcPts val="0"/>
                        </a:spcAft>
                      </a:pPr>
                      <a:r>
                        <a:rPr lang="en-US" sz="2800" dirty="0">
                          <a:effectLst/>
                        </a:rPr>
                        <a:t>Variable</a:t>
                      </a:r>
                      <a:endParaRPr lang="en-CA" sz="2400" dirty="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nSpc>
                          <a:spcPct val="115000"/>
                        </a:lnSpc>
                        <a:spcAft>
                          <a:spcPts val="0"/>
                        </a:spcAft>
                      </a:pPr>
                      <a:r>
                        <a:rPr lang="en-US" sz="2800" dirty="0">
                          <a:effectLst/>
                        </a:rPr>
                        <a:t>Data Type</a:t>
                      </a:r>
                      <a:endParaRPr lang="en-CA" sz="2400" dirty="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nSpc>
                          <a:spcPct val="115000"/>
                        </a:lnSpc>
                        <a:spcAft>
                          <a:spcPts val="0"/>
                        </a:spcAft>
                      </a:pPr>
                      <a:r>
                        <a:rPr lang="en-US" sz="2800" dirty="0">
                          <a:effectLst/>
                        </a:rPr>
                        <a:t>Definition</a:t>
                      </a:r>
                      <a:endParaRPr lang="en-CA" sz="2400" dirty="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extLst>
                  <a:ext uri="{0D108BD9-81ED-4DB2-BD59-A6C34878D82A}">
                    <a16:rowId xmlns:a16="http://schemas.microsoft.com/office/drawing/2014/main" val="2750726624"/>
                  </a:ext>
                </a:extLst>
              </a:tr>
              <a:tr h="491737">
                <a:tc>
                  <a:txBody>
                    <a:bodyPr/>
                    <a:lstStyle/>
                    <a:p>
                      <a:pPr>
                        <a:lnSpc>
                          <a:spcPct val="115000"/>
                        </a:lnSpc>
                        <a:spcAft>
                          <a:spcPts val="0"/>
                        </a:spcAft>
                      </a:pPr>
                      <a:r>
                        <a:rPr lang="en-US" sz="2400">
                          <a:effectLst/>
                        </a:rPr>
                        <a:t>Location</a:t>
                      </a:r>
                      <a:endParaRPr lang="en-CA" sz="24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nSpc>
                          <a:spcPct val="115000"/>
                        </a:lnSpc>
                        <a:spcAft>
                          <a:spcPts val="0"/>
                        </a:spcAft>
                      </a:pPr>
                      <a:r>
                        <a:rPr lang="en-US" sz="2400">
                          <a:effectLst/>
                        </a:rPr>
                        <a:t>Character</a:t>
                      </a:r>
                      <a:endParaRPr lang="en-CA" sz="24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nSpc>
                          <a:spcPct val="115000"/>
                        </a:lnSpc>
                        <a:spcAft>
                          <a:spcPts val="0"/>
                        </a:spcAft>
                      </a:pPr>
                      <a:r>
                        <a:rPr lang="en-US" sz="2400">
                          <a:effectLst/>
                        </a:rPr>
                        <a:t>Country’s name</a:t>
                      </a:r>
                      <a:endParaRPr lang="en-CA" sz="24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extLst>
                  <a:ext uri="{0D108BD9-81ED-4DB2-BD59-A6C34878D82A}">
                    <a16:rowId xmlns:a16="http://schemas.microsoft.com/office/drawing/2014/main" val="1458366737"/>
                  </a:ext>
                </a:extLst>
              </a:tr>
              <a:tr h="491737">
                <a:tc>
                  <a:txBody>
                    <a:bodyPr/>
                    <a:lstStyle/>
                    <a:p>
                      <a:pPr>
                        <a:lnSpc>
                          <a:spcPct val="115000"/>
                        </a:lnSpc>
                        <a:spcAft>
                          <a:spcPts val="0"/>
                        </a:spcAft>
                      </a:pPr>
                      <a:r>
                        <a:rPr lang="en-US" sz="2400">
                          <a:effectLst/>
                        </a:rPr>
                        <a:t>Date</a:t>
                      </a:r>
                      <a:endParaRPr lang="en-CA" sz="24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nSpc>
                          <a:spcPct val="115000"/>
                        </a:lnSpc>
                        <a:spcAft>
                          <a:spcPts val="0"/>
                        </a:spcAft>
                      </a:pPr>
                      <a:r>
                        <a:rPr lang="en-US" sz="2400">
                          <a:effectLst/>
                        </a:rPr>
                        <a:t>Date</a:t>
                      </a:r>
                      <a:endParaRPr lang="en-CA" sz="24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nSpc>
                          <a:spcPct val="115000"/>
                        </a:lnSpc>
                        <a:spcAft>
                          <a:spcPts val="0"/>
                        </a:spcAft>
                      </a:pPr>
                      <a:r>
                        <a:rPr lang="en-US" sz="2400" dirty="0">
                          <a:effectLst/>
                        </a:rPr>
                        <a:t>Date</a:t>
                      </a:r>
                      <a:endParaRPr lang="en-CA" sz="2400" dirty="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extLst>
                  <a:ext uri="{0D108BD9-81ED-4DB2-BD59-A6C34878D82A}">
                    <a16:rowId xmlns:a16="http://schemas.microsoft.com/office/drawing/2014/main" val="1093416453"/>
                  </a:ext>
                </a:extLst>
              </a:tr>
              <a:tr h="491737">
                <a:tc>
                  <a:txBody>
                    <a:bodyPr/>
                    <a:lstStyle/>
                    <a:p>
                      <a:pPr>
                        <a:lnSpc>
                          <a:spcPct val="115000"/>
                        </a:lnSpc>
                        <a:spcAft>
                          <a:spcPts val="0"/>
                        </a:spcAft>
                      </a:pPr>
                      <a:r>
                        <a:rPr lang="en-US" sz="2400">
                          <a:effectLst/>
                        </a:rPr>
                        <a:t>New_cases</a:t>
                      </a:r>
                      <a:endParaRPr lang="en-CA" sz="24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nSpc>
                          <a:spcPct val="115000"/>
                        </a:lnSpc>
                        <a:spcAft>
                          <a:spcPts val="0"/>
                        </a:spcAft>
                      </a:pPr>
                      <a:r>
                        <a:rPr lang="en-US" sz="2400" dirty="0">
                          <a:effectLst/>
                        </a:rPr>
                        <a:t>Numerical</a:t>
                      </a:r>
                      <a:endParaRPr lang="en-CA" sz="2400" dirty="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nSpc>
                          <a:spcPct val="115000"/>
                        </a:lnSpc>
                        <a:spcAft>
                          <a:spcPts val="0"/>
                        </a:spcAft>
                      </a:pPr>
                      <a:r>
                        <a:rPr lang="en-US" sz="2400" dirty="0">
                          <a:effectLst/>
                        </a:rPr>
                        <a:t>Number of confirmed cases of COVID-19 in a given date</a:t>
                      </a:r>
                      <a:endParaRPr lang="en-CA" sz="2400" dirty="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extLst>
                  <a:ext uri="{0D108BD9-81ED-4DB2-BD59-A6C34878D82A}">
                    <a16:rowId xmlns:a16="http://schemas.microsoft.com/office/drawing/2014/main" val="4261055867"/>
                  </a:ext>
                </a:extLst>
              </a:tr>
            </a:tbl>
          </a:graphicData>
        </a:graphic>
      </p:graphicFrame>
    </p:spTree>
    <p:extLst>
      <p:ext uri="{BB962C8B-B14F-4D97-AF65-F5344CB8AC3E}">
        <p14:creationId xmlns:p14="http://schemas.microsoft.com/office/powerpoint/2010/main" val="1852514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8EC7CE-D835-46E6-A812-6CDB3CEE63AA}"/>
              </a:ext>
            </a:extLst>
          </p:cNvPr>
          <p:cNvSpPr>
            <a:spLocks noGrp="1"/>
          </p:cNvSpPr>
          <p:nvPr>
            <p:ph type="title"/>
          </p:nvPr>
        </p:nvSpPr>
        <p:spPr/>
        <p:txBody>
          <a:bodyPr/>
          <a:lstStyle/>
          <a:p>
            <a:r>
              <a:rPr lang="en-CA" dirty="0"/>
              <a:t>EDA – Decomposition Check</a:t>
            </a:r>
          </a:p>
        </p:txBody>
      </p:sp>
      <p:sp>
        <p:nvSpPr>
          <p:cNvPr id="4" name="Date Placeholder 3"/>
          <p:cNvSpPr>
            <a:spLocks noGrp="1"/>
          </p:cNvSpPr>
          <p:nvPr>
            <p:ph type="dt" sz="half" idx="2"/>
          </p:nvPr>
        </p:nvSpPr>
        <p:spPr/>
        <p:txBody>
          <a:bodyPr/>
          <a:lstStyle/>
          <a:p>
            <a:fld id="{D8688653-5EC1-4D58-B80A-29F25AB1CB3E}" type="datetime4">
              <a:rPr lang="en-CA" smtClean="0"/>
              <a:t>August 4, 2021</a:t>
            </a:fld>
            <a:r>
              <a:rPr lang="en-CA"/>
              <a:t>     |</a:t>
            </a:r>
            <a:endParaRPr lang="en-US" dirty="0"/>
          </a:p>
        </p:txBody>
      </p:sp>
      <p:sp>
        <p:nvSpPr>
          <p:cNvPr id="5" name="Slide Number Placeholder 4"/>
          <p:cNvSpPr>
            <a:spLocks noGrp="1"/>
          </p:cNvSpPr>
          <p:nvPr>
            <p:ph type="sldNum" sz="quarter" idx="4"/>
          </p:nvPr>
        </p:nvSpPr>
        <p:spPr/>
        <p:txBody>
          <a:bodyPr/>
          <a:lstStyle/>
          <a:p>
            <a:fld id="{E1497D35-93D5-5047-9160-8F9C97C9D015}" type="slidenum">
              <a:rPr lang="en-US" smtClean="0"/>
              <a:pPr/>
              <a:t>6</a:t>
            </a:fld>
            <a:endParaRPr lang="en-US" dirty="0"/>
          </a:p>
        </p:txBody>
      </p:sp>
      <p:pic>
        <p:nvPicPr>
          <p:cNvPr id="19" name="Content Placeholder 18">
            <a:extLst>
              <a:ext uri="{FF2B5EF4-FFF2-40B4-BE49-F238E27FC236}">
                <a16:creationId xmlns:a16="http://schemas.microsoft.com/office/drawing/2014/main" id="{7825ED17-C283-2144-B442-2D0137C0B6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4703" y="1000764"/>
            <a:ext cx="3784648" cy="2243938"/>
          </a:xfrm>
        </p:spPr>
      </p:pic>
      <p:pic>
        <p:nvPicPr>
          <p:cNvPr id="21" name="Picture 20">
            <a:extLst>
              <a:ext uri="{FF2B5EF4-FFF2-40B4-BE49-F238E27FC236}">
                <a16:creationId xmlns:a16="http://schemas.microsoft.com/office/drawing/2014/main" id="{5881C890-0B19-F344-93C0-941BBABF4D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6358" y="1000764"/>
            <a:ext cx="3816669" cy="2243938"/>
          </a:xfrm>
          <a:prstGeom prst="rect">
            <a:avLst/>
          </a:prstGeom>
        </p:spPr>
      </p:pic>
      <p:pic>
        <p:nvPicPr>
          <p:cNvPr id="23" name="Picture 22">
            <a:extLst>
              <a:ext uri="{FF2B5EF4-FFF2-40B4-BE49-F238E27FC236}">
                <a16:creationId xmlns:a16="http://schemas.microsoft.com/office/drawing/2014/main" id="{062F3382-4CA3-4041-B514-DE3DC0086C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0034" y="1082968"/>
            <a:ext cx="3571095" cy="2079529"/>
          </a:xfrm>
          <a:prstGeom prst="rect">
            <a:avLst/>
          </a:prstGeom>
        </p:spPr>
      </p:pic>
      <p:pic>
        <p:nvPicPr>
          <p:cNvPr id="25" name="Picture 24">
            <a:extLst>
              <a:ext uri="{FF2B5EF4-FFF2-40B4-BE49-F238E27FC236}">
                <a16:creationId xmlns:a16="http://schemas.microsoft.com/office/drawing/2014/main" id="{DB8D1A59-F2D9-C94E-82CA-72BD067267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3692" y="3925928"/>
            <a:ext cx="3518701" cy="2039385"/>
          </a:xfrm>
          <a:prstGeom prst="rect">
            <a:avLst/>
          </a:prstGeom>
        </p:spPr>
      </p:pic>
      <p:pic>
        <p:nvPicPr>
          <p:cNvPr id="27" name="Picture 26">
            <a:extLst>
              <a:ext uri="{FF2B5EF4-FFF2-40B4-BE49-F238E27FC236}">
                <a16:creationId xmlns:a16="http://schemas.microsoft.com/office/drawing/2014/main" id="{EF4D6A7D-8BBD-1E4D-B52B-1870171DEB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66880" y="3935255"/>
            <a:ext cx="3518701" cy="2056620"/>
          </a:xfrm>
          <a:prstGeom prst="rect">
            <a:avLst/>
          </a:prstGeom>
        </p:spPr>
      </p:pic>
      <p:sp>
        <p:nvSpPr>
          <p:cNvPr id="2" name="TextBox 1">
            <a:extLst>
              <a:ext uri="{FF2B5EF4-FFF2-40B4-BE49-F238E27FC236}">
                <a16:creationId xmlns:a16="http://schemas.microsoft.com/office/drawing/2014/main" id="{5B3239F7-D54C-A640-AAA8-048F39D8340B}"/>
              </a:ext>
            </a:extLst>
          </p:cNvPr>
          <p:cNvSpPr txBox="1"/>
          <p:nvPr/>
        </p:nvSpPr>
        <p:spPr>
          <a:xfrm>
            <a:off x="1308360" y="3305522"/>
            <a:ext cx="2597186" cy="307777"/>
          </a:xfrm>
          <a:prstGeom prst="rect">
            <a:avLst/>
          </a:prstGeom>
          <a:noFill/>
        </p:spPr>
        <p:txBody>
          <a:bodyPr wrap="none" rtlCol="0">
            <a:spAutoFit/>
          </a:bodyPr>
          <a:lstStyle/>
          <a:p>
            <a:r>
              <a:rPr lang="en-US" sz="1400" dirty="0"/>
              <a:t>Fig 1. Decomposition plot for US</a:t>
            </a:r>
          </a:p>
        </p:txBody>
      </p:sp>
      <p:sp>
        <p:nvSpPr>
          <p:cNvPr id="15" name="TextBox 14">
            <a:extLst>
              <a:ext uri="{FF2B5EF4-FFF2-40B4-BE49-F238E27FC236}">
                <a16:creationId xmlns:a16="http://schemas.microsoft.com/office/drawing/2014/main" id="{C07528AE-A856-054F-A021-4393C20376D7}"/>
              </a:ext>
            </a:extLst>
          </p:cNvPr>
          <p:cNvSpPr txBox="1"/>
          <p:nvPr/>
        </p:nvSpPr>
        <p:spPr>
          <a:xfrm>
            <a:off x="4838299" y="3329364"/>
            <a:ext cx="2797561" cy="307777"/>
          </a:xfrm>
          <a:prstGeom prst="rect">
            <a:avLst/>
          </a:prstGeom>
          <a:noFill/>
        </p:spPr>
        <p:txBody>
          <a:bodyPr wrap="none" rtlCol="0">
            <a:spAutoFit/>
          </a:bodyPr>
          <a:lstStyle/>
          <a:p>
            <a:r>
              <a:rPr lang="en-US" sz="1400" dirty="0"/>
              <a:t>Fig 2. Decomposition plot for China</a:t>
            </a:r>
          </a:p>
        </p:txBody>
      </p:sp>
      <p:sp>
        <p:nvSpPr>
          <p:cNvPr id="16" name="TextBox 15">
            <a:extLst>
              <a:ext uri="{FF2B5EF4-FFF2-40B4-BE49-F238E27FC236}">
                <a16:creationId xmlns:a16="http://schemas.microsoft.com/office/drawing/2014/main" id="{E6616387-359C-0343-83B3-56FC260C19B0}"/>
              </a:ext>
            </a:extLst>
          </p:cNvPr>
          <p:cNvSpPr txBox="1"/>
          <p:nvPr/>
        </p:nvSpPr>
        <p:spPr>
          <a:xfrm>
            <a:off x="8867400" y="3282201"/>
            <a:ext cx="2736647" cy="307777"/>
          </a:xfrm>
          <a:prstGeom prst="rect">
            <a:avLst/>
          </a:prstGeom>
          <a:noFill/>
        </p:spPr>
        <p:txBody>
          <a:bodyPr wrap="none" rtlCol="0">
            <a:spAutoFit/>
          </a:bodyPr>
          <a:lstStyle/>
          <a:p>
            <a:r>
              <a:rPr lang="en-US" sz="1400" dirty="0"/>
              <a:t>Fig 3. Decomposition plot for India</a:t>
            </a:r>
          </a:p>
        </p:txBody>
      </p:sp>
      <p:sp>
        <p:nvSpPr>
          <p:cNvPr id="17" name="TextBox 16">
            <a:extLst>
              <a:ext uri="{FF2B5EF4-FFF2-40B4-BE49-F238E27FC236}">
                <a16:creationId xmlns:a16="http://schemas.microsoft.com/office/drawing/2014/main" id="{C253CD0F-8FDC-7C46-8450-AE43FED57139}"/>
              </a:ext>
            </a:extLst>
          </p:cNvPr>
          <p:cNvSpPr txBox="1"/>
          <p:nvPr/>
        </p:nvSpPr>
        <p:spPr>
          <a:xfrm>
            <a:off x="1958600" y="5923075"/>
            <a:ext cx="2627642" cy="307777"/>
          </a:xfrm>
          <a:prstGeom prst="rect">
            <a:avLst/>
          </a:prstGeom>
          <a:noFill/>
        </p:spPr>
        <p:txBody>
          <a:bodyPr wrap="none" rtlCol="0">
            <a:spAutoFit/>
          </a:bodyPr>
          <a:lstStyle/>
          <a:p>
            <a:r>
              <a:rPr lang="en-US" sz="1400" dirty="0"/>
              <a:t>Fig 4. Decomposition plot for UK</a:t>
            </a:r>
          </a:p>
        </p:txBody>
      </p:sp>
      <p:sp>
        <p:nvSpPr>
          <p:cNvPr id="18" name="TextBox 17">
            <a:extLst>
              <a:ext uri="{FF2B5EF4-FFF2-40B4-BE49-F238E27FC236}">
                <a16:creationId xmlns:a16="http://schemas.microsoft.com/office/drawing/2014/main" id="{EE7E6B73-12E9-1E48-9CCF-82F71C4CE24F}"/>
              </a:ext>
            </a:extLst>
          </p:cNvPr>
          <p:cNvSpPr txBox="1"/>
          <p:nvPr/>
        </p:nvSpPr>
        <p:spPr>
          <a:xfrm>
            <a:off x="7109588" y="5965313"/>
            <a:ext cx="2606804" cy="307777"/>
          </a:xfrm>
          <a:prstGeom prst="rect">
            <a:avLst/>
          </a:prstGeom>
          <a:noFill/>
        </p:spPr>
        <p:txBody>
          <a:bodyPr wrap="none" rtlCol="0">
            <a:spAutoFit/>
          </a:bodyPr>
          <a:lstStyle/>
          <a:p>
            <a:r>
              <a:rPr lang="en-US" sz="1400" dirty="0"/>
              <a:t>Fig 5. Decomposition plot for EU</a:t>
            </a:r>
          </a:p>
        </p:txBody>
      </p:sp>
    </p:spTree>
    <p:extLst>
      <p:ext uri="{BB962C8B-B14F-4D97-AF65-F5344CB8AC3E}">
        <p14:creationId xmlns:p14="http://schemas.microsoft.com/office/powerpoint/2010/main" val="3235223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8EC7CE-D835-46E6-A812-6CDB3CEE63AA}"/>
              </a:ext>
            </a:extLst>
          </p:cNvPr>
          <p:cNvSpPr>
            <a:spLocks noGrp="1"/>
          </p:cNvSpPr>
          <p:nvPr>
            <p:ph type="title"/>
          </p:nvPr>
        </p:nvSpPr>
        <p:spPr/>
        <p:txBody>
          <a:bodyPr/>
          <a:lstStyle/>
          <a:p>
            <a:r>
              <a:rPr lang="en-CA" dirty="0"/>
              <a:t>EDA – Stationary Check</a:t>
            </a:r>
          </a:p>
        </p:txBody>
      </p:sp>
      <p:pic>
        <p:nvPicPr>
          <p:cNvPr id="3" name="Content Placeholder 2">
            <a:extLst>
              <a:ext uri="{FF2B5EF4-FFF2-40B4-BE49-F238E27FC236}">
                <a16:creationId xmlns:a16="http://schemas.microsoft.com/office/drawing/2014/main" id="{63A80F5F-04A7-9246-B46B-4105252CE6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7297" y="1149241"/>
            <a:ext cx="4005361" cy="2279759"/>
          </a:xfrm>
        </p:spPr>
      </p:pic>
      <p:sp>
        <p:nvSpPr>
          <p:cNvPr id="4" name="Date Placeholder 3"/>
          <p:cNvSpPr>
            <a:spLocks noGrp="1"/>
          </p:cNvSpPr>
          <p:nvPr>
            <p:ph type="dt" sz="half" idx="2"/>
          </p:nvPr>
        </p:nvSpPr>
        <p:spPr/>
        <p:txBody>
          <a:bodyPr/>
          <a:lstStyle/>
          <a:p>
            <a:fld id="{D8688653-5EC1-4D58-B80A-29F25AB1CB3E}" type="datetime4">
              <a:rPr lang="en-CA" smtClean="0"/>
              <a:t>August 4, 2021</a:t>
            </a:fld>
            <a:r>
              <a:rPr lang="en-CA"/>
              <a:t>     |</a:t>
            </a:r>
            <a:endParaRPr lang="en-US" dirty="0"/>
          </a:p>
        </p:txBody>
      </p:sp>
      <p:sp>
        <p:nvSpPr>
          <p:cNvPr id="5" name="Slide Number Placeholder 4"/>
          <p:cNvSpPr>
            <a:spLocks noGrp="1"/>
          </p:cNvSpPr>
          <p:nvPr>
            <p:ph type="sldNum" sz="quarter" idx="4"/>
          </p:nvPr>
        </p:nvSpPr>
        <p:spPr/>
        <p:txBody>
          <a:bodyPr/>
          <a:lstStyle/>
          <a:p>
            <a:fld id="{E1497D35-93D5-5047-9160-8F9C97C9D015}" type="slidenum">
              <a:rPr lang="en-US" smtClean="0"/>
              <a:pPr/>
              <a:t>7</a:t>
            </a:fld>
            <a:endParaRPr lang="en-US" dirty="0"/>
          </a:p>
        </p:txBody>
      </p:sp>
      <p:pic>
        <p:nvPicPr>
          <p:cNvPr id="9" name="Picture 8">
            <a:extLst>
              <a:ext uri="{FF2B5EF4-FFF2-40B4-BE49-F238E27FC236}">
                <a16:creationId xmlns:a16="http://schemas.microsoft.com/office/drawing/2014/main" id="{2E14EABC-B604-D342-9853-7EFCD0B260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297" y="4140734"/>
            <a:ext cx="5277270" cy="1188011"/>
          </a:xfrm>
          <a:prstGeom prst="rect">
            <a:avLst/>
          </a:prstGeom>
        </p:spPr>
      </p:pic>
      <p:pic>
        <p:nvPicPr>
          <p:cNvPr id="11" name="Picture 10">
            <a:extLst>
              <a:ext uri="{FF2B5EF4-FFF2-40B4-BE49-F238E27FC236}">
                <a16:creationId xmlns:a16="http://schemas.microsoft.com/office/drawing/2014/main" id="{1F7457DA-C83A-0A4D-8235-74ADFCD322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3242" y="994990"/>
            <a:ext cx="4384918" cy="2550805"/>
          </a:xfrm>
          <a:prstGeom prst="rect">
            <a:avLst/>
          </a:prstGeom>
        </p:spPr>
      </p:pic>
      <p:pic>
        <p:nvPicPr>
          <p:cNvPr id="13" name="Picture 12">
            <a:extLst>
              <a:ext uri="{FF2B5EF4-FFF2-40B4-BE49-F238E27FC236}">
                <a16:creationId xmlns:a16="http://schemas.microsoft.com/office/drawing/2014/main" id="{BB627F36-F49F-D948-913A-A54E25F860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6353" y="4140734"/>
            <a:ext cx="4311583" cy="1206404"/>
          </a:xfrm>
          <a:prstGeom prst="rect">
            <a:avLst/>
          </a:prstGeom>
        </p:spPr>
      </p:pic>
      <p:sp>
        <p:nvSpPr>
          <p:cNvPr id="10" name="TextBox 9">
            <a:extLst>
              <a:ext uri="{FF2B5EF4-FFF2-40B4-BE49-F238E27FC236}">
                <a16:creationId xmlns:a16="http://schemas.microsoft.com/office/drawing/2014/main" id="{52F06E74-7DCB-764F-A535-BB342D34DCC4}"/>
              </a:ext>
            </a:extLst>
          </p:cNvPr>
          <p:cNvSpPr txBox="1"/>
          <p:nvPr/>
        </p:nvSpPr>
        <p:spPr>
          <a:xfrm>
            <a:off x="845948" y="3477089"/>
            <a:ext cx="3764172" cy="307777"/>
          </a:xfrm>
          <a:prstGeom prst="rect">
            <a:avLst/>
          </a:prstGeom>
          <a:noFill/>
        </p:spPr>
        <p:txBody>
          <a:bodyPr wrap="none" rtlCol="0">
            <a:spAutoFit/>
          </a:bodyPr>
          <a:lstStyle/>
          <a:p>
            <a:r>
              <a:rPr lang="en-US" sz="1400" dirty="0"/>
              <a:t>Fig 6. Stationary check for US using </a:t>
            </a:r>
            <a:r>
              <a:rPr lang="en-US" sz="1400" dirty="0" err="1"/>
              <a:t>acf</a:t>
            </a:r>
            <a:r>
              <a:rPr lang="en-US" sz="1400" dirty="0"/>
              <a:t> function </a:t>
            </a:r>
          </a:p>
        </p:txBody>
      </p:sp>
      <p:sp>
        <p:nvSpPr>
          <p:cNvPr id="12" name="TextBox 11">
            <a:extLst>
              <a:ext uri="{FF2B5EF4-FFF2-40B4-BE49-F238E27FC236}">
                <a16:creationId xmlns:a16="http://schemas.microsoft.com/office/drawing/2014/main" id="{C2EAB931-FFB9-C043-91B0-49C491C41AAA}"/>
              </a:ext>
            </a:extLst>
          </p:cNvPr>
          <p:cNvSpPr txBox="1"/>
          <p:nvPr/>
        </p:nvSpPr>
        <p:spPr>
          <a:xfrm>
            <a:off x="6559065" y="3478565"/>
            <a:ext cx="3964547" cy="307777"/>
          </a:xfrm>
          <a:prstGeom prst="rect">
            <a:avLst/>
          </a:prstGeom>
          <a:noFill/>
        </p:spPr>
        <p:txBody>
          <a:bodyPr wrap="none" rtlCol="0">
            <a:spAutoFit/>
          </a:bodyPr>
          <a:lstStyle/>
          <a:p>
            <a:r>
              <a:rPr lang="en-US" sz="1400" dirty="0"/>
              <a:t>Fig 7. Stationary check for China using </a:t>
            </a:r>
            <a:r>
              <a:rPr lang="en-US" sz="1400" dirty="0" err="1"/>
              <a:t>acf</a:t>
            </a:r>
            <a:r>
              <a:rPr lang="en-US" sz="1400" dirty="0"/>
              <a:t> function </a:t>
            </a:r>
          </a:p>
        </p:txBody>
      </p:sp>
      <p:sp>
        <p:nvSpPr>
          <p:cNvPr id="14" name="TextBox 13">
            <a:extLst>
              <a:ext uri="{FF2B5EF4-FFF2-40B4-BE49-F238E27FC236}">
                <a16:creationId xmlns:a16="http://schemas.microsoft.com/office/drawing/2014/main" id="{2EED3212-1238-DF48-A119-0C07A406E1AA}"/>
              </a:ext>
            </a:extLst>
          </p:cNvPr>
          <p:cNvSpPr txBox="1"/>
          <p:nvPr/>
        </p:nvSpPr>
        <p:spPr>
          <a:xfrm>
            <a:off x="605755" y="5406164"/>
            <a:ext cx="5040354" cy="307777"/>
          </a:xfrm>
          <a:prstGeom prst="rect">
            <a:avLst/>
          </a:prstGeom>
          <a:noFill/>
        </p:spPr>
        <p:txBody>
          <a:bodyPr wrap="none" rtlCol="0">
            <a:spAutoFit/>
          </a:bodyPr>
          <a:lstStyle/>
          <a:p>
            <a:r>
              <a:rPr lang="en-US" sz="1400" dirty="0"/>
              <a:t>Fig 8. Stationary check for US using Augmented Dickey-Fuller Test</a:t>
            </a:r>
          </a:p>
        </p:txBody>
      </p:sp>
      <p:sp>
        <p:nvSpPr>
          <p:cNvPr id="15" name="TextBox 14">
            <a:extLst>
              <a:ext uri="{FF2B5EF4-FFF2-40B4-BE49-F238E27FC236}">
                <a16:creationId xmlns:a16="http://schemas.microsoft.com/office/drawing/2014/main" id="{2D86E5E5-8E6F-AA41-B7F5-788D5AAA0DB4}"/>
              </a:ext>
            </a:extLst>
          </p:cNvPr>
          <p:cNvSpPr txBox="1"/>
          <p:nvPr/>
        </p:nvSpPr>
        <p:spPr>
          <a:xfrm>
            <a:off x="6244184" y="5406164"/>
            <a:ext cx="5040354" cy="307777"/>
          </a:xfrm>
          <a:prstGeom prst="rect">
            <a:avLst/>
          </a:prstGeom>
          <a:noFill/>
        </p:spPr>
        <p:txBody>
          <a:bodyPr wrap="none" rtlCol="0">
            <a:spAutoFit/>
          </a:bodyPr>
          <a:lstStyle/>
          <a:p>
            <a:r>
              <a:rPr lang="en-US" sz="1400" dirty="0"/>
              <a:t>Fig 9. Stationary check for US using Augmented Dickey-Fuller Test</a:t>
            </a:r>
          </a:p>
        </p:txBody>
      </p:sp>
    </p:spTree>
    <p:extLst>
      <p:ext uri="{BB962C8B-B14F-4D97-AF65-F5344CB8AC3E}">
        <p14:creationId xmlns:p14="http://schemas.microsoft.com/office/powerpoint/2010/main" val="99720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8EC7CE-D835-46E6-A812-6CDB3CEE63AA}"/>
              </a:ext>
            </a:extLst>
          </p:cNvPr>
          <p:cNvSpPr>
            <a:spLocks noGrp="1"/>
          </p:cNvSpPr>
          <p:nvPr>
            <p:ph type="title"/>
          </p:nvPr>
        </p:nvSpPr>
        <p:spPr/>
        <p:txBody>
          <a:bodyPr/>
          <a:lstStyle/>
          <a:p>
            <a:r>
              <a:rPr lang="en-CA" dirty="0"/>
              <a:t>Forecast using Auto ARIMA (US) </a:t>
            </a:r>
          </a:p>
        </p:txBody>
      </p:sp>
      <p:pic>
        <p:nvPicPr>
          <p:cNvPr id="3" name="Content Placeholder 2">
            <a:extLst>
              <a:ext uri="{FF2B5EF4-FFF2-40B4-BE49-F238E27FC236}">
                <a16:creationId xmlns:a16="http://schemas.microsoft.com/office/drawing/2014/main" id="{8AE15B77-A1C3-074E-96C5-1FEBB9D0D2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4703" y="992080"/>
            <a:ext cx="4068767" cy="476925"/>
          </a:xfrm>
        </p:spPr>
      </p:pic>
      <p:sp>
        <p:nvSpPr>
          <p:cNvPr id="4" name="Date Placeholder 3"/>
          <p:cNvSpPr>
            <a:spLocks noGrp="1"/>
          </p:cNvSpPr>
          <p:nvPr>
            <p:ph type="dt" sz="half" idx="2"/>
          </p:nvPr>
        </p:nvSpPr>
        <p:spPr/>
        <p:txBody>
          <a:bodyPr/>
          <a:lstStyle/>
          <a:p>
            <a:fld id="{D8688653-5EC1-4D58-B80A-29F25AB1CB3E}" type="datetime4">
              <a:rPr lang="en-CA" smtClean="0"/>
              <a:t>August 4, 2021</a:t>
            </a:fld>
            <a:r>
              <a:rPr lang="en-CA"/>
              <a:t>     |</a:t>
            </a:r>
            <a:endParaRPr lang="en-US" dirty="0"/>
          </a:p>
        </p:txBody>
      </p:sp>
      <p:sp>
        <p:nvSpPr>
          <p:cNvPr id="5" name="Slide Number Placeholder 4"/>
          <p:cNvSpPr>
            <a:spLocks noGrp="1"/>
          </p:cNvSpPr>
          <p:nvPr>
            <p:ph type="sldNum" sz="quarter" idx="4"/>
          </p:nvPr>
        </p:nvSpPr>
        <p:spPr/>
        <p:txBody>
          <a:bodyPr/>
          <a:lstStyle/>
          <a:p>
            <a:fld id="{E1497D35-93D5-5047-9160-8F9C97C9D015}" type="slidenum">
              <a:rPr lang="en-US" smtClean="0"/>
              <a:pPr/>
              <a:t>8</a:t>
            </a:fld>
            <a:endParaRPr lang="en-US" dirty="0"/>
          </a:p>
        </p:txBody>
      </p:sp>
      <p:pic>
        <p:nvPicPr>
          <p:cNvPr id="9" name="Picture 8">
            <a:extLst>
              <a:ext uri="{FF2B5EF4-FFF2-40B4-BE49-F238E27FC236}">
                <a16:creationId xmlns:a16="http://schemas.microsoft.com/office/drawing/2014/main" id="{B4B18F2E-0921-4047-A1EB-44A72D673D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7418" y="1462263"/>
            <a:ext cx="4136127" cy="2426138"/>
          </a:xfrm>
          <a:prstGeom prst="rect">
            <a:avLst/>
          </a:prstGeom>
        </p:spPr>
      </p:pic>
      <p:pic>
        <p:nvPicPr>
          <p:cNvPr id="11" name="Picture 10">
            <a:extLst>
              <a:ext uri="{FF2B5EF4-FFF2-40B4-BE49-F238E27FC236}">
                <a16:creationId xmlns:a16="http://schemas.microsoft.com/office/drawing/2014/main" id="{0440B25D-1AD8-E34B-990B-5DD63F28DA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4247" y="1520580"/>
            <a:ext cx="3849172" cy="2309503"/>
          </a:xfrm>
          <a:prstGeom prst="rect">
            <a:avLst/>
          </a:prstGeom>
        </p:spPr>
      </p:pic>
      <p:pic>
        <p:nvPicPr>
          <p:cNvPr id="13" name="Picture 12">
            <a:extLst>
              <a:ext uri="{FF2B5EF4-FFF2-40B4-BE49-F238E27FC236}">
                <a16:creationId xmlns:a16="http://schemas.microsoft.com/office/drawing/2014/main" id="{E22A99B0-820C-5C41-B302-1BBB191940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7418" y="4142943"/>
            <a:ext cx="6400800" cy="1816100"/>
          </a:xfrm>
          <a:prstGeom prst="rect">
            <a:avLst/>
          </a:prstGeom>
        </p:spPr>
      </p:pic>
      <p:sp>
        <p:nvSpPr>
          <p:cNvPr id="10" name="TextBox 9">
            <a:extLst>
              <a:ext uri="{FF2B5EF4-FFF2-40B4-BE49-F238E27FC236}">
                <a16:creationId xmlns:a16="http://schemas.microsoft.com/office/drawing/2014/main" id="{EDCF8803-6FE8-3D47-93F3-664E107D3548}"/>
              </a:ext>
            </a:extLst>
          </p:cNvPr>
          <p:cNvSpPr txBox="1"/>
          <p:nvPr/>
        </p:nvSpPr>
        <p:spPr>
          <a:xfrm>
            <a:off x="4058547" y="3824769"/>
            <a:ext cx="2862515" cy="307777"/>
          </a:xfrm>
          <a:prstGeom prst="rect">
            <a:avLst/>
          </a:prstGeom>
          <a:noFill/>
        </p:spPr>
        <p:txBody>
          <a:bodyPr wrap="none" rtlCol="0">
            <a:spAutoFit/>
          </a:bodyPr>
          <a:lstStyle/>
          <a:p>
            <a:r>
              <a:rPr lang="en-US" sz="1400" dirty="0"/>
              <a:t>Fig 11. </a:t>
            </a:r>
            <a:r>
              <a:rPr lang="en-US" sz="1400" dirty="0" err="1"/>
              <a:t>acf</a:t>
            </a:r>
            <a:r>
              <a:rPr lang="en-US" sz="1400" dirty="0"/>
              <a:t> of US after Auto ARIMA </a:t>
            </a:r>
          </a:p>
        </p:txBody>
      </p:sp>
      <p:sp>
        <p:nvSpPr>
          <p:cNvPr id="12" name="TextBox 11">
            <a:extLst>
              <a:ext uri="{FF2B5EF4-FFF2-40B4-BE49-F238E27FC236}">
                <a16:creationId xmlns:a16="http://schemas.microsoft.com/office/drawing/2014/main" id="{8E01F40C-D0BB-164A-8963-A95F36CB97C0}"/>
              </a:ext>
            </a:extLst>
          </p:cNvPr>
          <p:cNvSpPr txBox="1"/>
          <p:nvPr/>
        </p:nvSpPr>
        <p:spPr>
          <a:xfrm>
            <a:off x="8365701" y="3828424"/>
            <a:ext cx="2945615" cy="307777"/>
          </a:xfrm>
          <a:prstGeom prst="rect">
            <a:avLst/>
          </a:prstGeom>
          <a:noFill/>
        </p:spPr>
        <p:txBody>
          <a:bodyPr wrap="none" rtlCol="0">
            <a:spAutoFit/>
          </a:bodyPr>
          <a:lstStyle/>
          <a:p>
            <a:r>
              <a:rPr lang="en-US" sz="1400" dirty="0"/>
              <a:t>Fig 12. </a:t>
            </a:r>
            <a:r>
              <a:rPr lang="en-US" sz="1400" dirty="0" err="1"/>
              <a:t>pacf</a:t>
            </a:r>
            <a:r>
              <a:rPr lang="en-US" sz="1400" dirty="0"/>
              <a:t> of US after Auto ARIMA </a:t>
            </a:r>
          </a:p>
        </p:txBody>
      </p:sp>
      <p:sp>
        <p:nvSpPr>
          <p:cNvPr id="14" name="TextBox 13">
            <a:extLst>
              <a:ext uri="{FF2B5EF4-FFF2-40B4-BE49-F238E27FC236}">
                <a16:creationId xmlns:a16="http://schemas.microsoft.com/office/drawing/2014/main" id="{BB71ED2D-89C3-5A47-ACF4-510CC3474D39}"/>
              </a:ext>
            </a:extLst>
          </p:cNvPr>
          <p:cNvSpPr txBox="1"/>
          <p:nvPr/>
        </p:nvSpPr>
        <p:spPr>
          <a:xfrm>
            <a:off x="3823124" y="5936388"/>
            <a:ext cx="5519460" cy="307777"/>
          </a:xfrm>
          <a:prstGeom prst="rect">
            <a:avLst/>
          </a:prstGeom>
          <a:noFill/>
        </p:spPr>
        <p:txBody>
          <a:bodyPr wrap="none" rtlCol="0">
            <a:spAutoFit/>
          </a:bodyPr>
          <a:lstStyle/>
          <a:p>
            <a:r>
              <a:rPr lang="en-US" sz="1400" dirty="0"/>
              <a:t>Fig 13. Forecast of 1 month ahead (4 periods of weekly frequency) for US</a:t>
            </a:r>
          </a:p>
        </p:txBody>
      </p:sp>
      <p:sp>
        <p:nvSpPr>
          <p:cNvPr id="15" name="TextBox 14">
            <a:extLst>
              <a:ext uri="{FF2B5EF4-FFF2-40B4-BE49-F238E27FC236}">
                <a16:creationId xmlns:a16="http://schemas.microsoft.com/office/drawing/2014/main" id="{DC364FC5-AA3B-0046-82EB-36B44DA2C892}"/>
              </a:ext>
            </a:extLst>
          </p:cNvPr>
          <p:cNvSpPr txBox="1"/>
          <p:nvPr/>
        </p:nvSpPr>
        <p:spPr>
          <a:xfrm>
            <a:off x="513796" y="1422999"/>
            <a:ext cx="2837123" cy="307777"/>
          </a:xfrm>
          <a:prstGeom prst="rect">
            <a:avLst/>
          </a:prstGeom>
          <a:noFill/>
        </p:spPr>
        <p:txBody>
          <a:bodyPr wrap="none" rtlCol="0">
            <a:spAutoFit/>
          </a:bodyPr>
          <a:lstStyle/>
          <a:p>
            <a:r>
              <a:rPr lang="en-US" sz="1400" dirty="0"/>
              <a:t>Fig 10. result of auto ARIMA for US</a:t>
            </a:r>
          </a:p>
        </p:txBody>
      </p:sp>
    </p:spTree>
    <p:extLst>
      <p:ext uri="{BB962C8B-B14F-4D97-AF65-F5344CB8AC3E}">
        <p14:creationId xmlns:p14="http://schemas.microsoft.com/office/powerpoint/2010/main" val="4203056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8EC7CE-D835-46E6-A812-6CDB3CEE63AA}"/>
              </a:ext>
            </a:extLst>
          </p:cNvPr>
          <p:cNvSpPr>
            <a:spLocks noGrp="1"/>
          </p:cNvSpPr>
          <p:nvPr>
            <p:ph type="title"/>
          </p:nvPr>
        </p:nvSpPr>
        <p:spPr/>
        <p:txBody>
          <a:bodyPr/>
          <a:lstStyle/>
          <a:p>
            <a:r>
              <a:rPr lang="en-CA" dirty="0"/>
              <a:t>Comparison of different ARIMA models (US)</a:t>
            </a:r>
          </a:p>
        </p:txBody>
      </p:sp>
      <p:graphicFrame>
        <p:nvGraphicFramePr>
          <p:cNvPr id="2" name="Content Placeholder 1">
            <a:extLst>
              <a:ext uri="{FF2B5EF4-FFF2-40B4-BE49-F238E27FC236}">
                <a16:creationId xmlns:a16="http://schemas.microsoft.com/office/drawing/2014/main" id="{44602C33-1469-8048-A81C-0F2B42B98647}"/>
              </a:ext>
            </a:extLst>
          </p:cNvPr>
          <p:cNvGraphicFramePr>
            <a:graphicFrameLocks noGrp="1"/>
          </p:cNvGraphicFramePr>
          <p:nvPr>
            <p:ph idx="1"/>
            <p:extLst>
              <p:ext uri="{D42A27DB-BD31-4B8C-83A1-F6EECF244321}">
                <p14:modId xmlns:p14="http://schemas.microsoft.com/office/powerpoint/2010/main" val="580806638"/>
              </p:ext>
            </p:extLst>
          </p:nvPr>
        </p:nvGraphicFramePr>
        <p:xfrm>
          <a:off x="887863" y="1508847"/>
          <a:ext cx="10240073" cy="3840306"/>
        </p:xfrm>
        <a:graphic>
          <a:graphicData uri="http://schemas.openxmlformats.org/drawingml/2006/table">
            <a:tbl>
              <a:tblPr firstRow="1" firstCol="1" bandRow="1">
                <a:tableStyleId>{793D81CF-94F2-401A-BA57-92F5A7B2D0C5}</a:tableStyleId>
              </a:tblPr>
              <a:tblGrid>
                <a:gridCol w="2318053">
                  <a:extLst>
                    <a:ext uri="{9D8B030D-6E8A-4147-A177-3AD203B41FA5}">
                      <a16:colId xmlns:a16="http://schemas.microsoft.com/office/drawing/2014/main" val="3775321495"/>
                    </a:ext>
                  </a:extLst>
                </a:gridCol>
                <a:gridCol w="928532">
                  <a:extLst>
                    <a:ext uri="{9D8B030D-6E8A-4147-A177-3AD203B41FA5}">
                      <a16:colId xmlns:a16="http://schemas.microsoft.com/office/drawing/2014/main" val="2693491711"/>
                    </a:ext>
                  </a:extLst>
                </a:gridCol>
                <a:gridCol w="1245326">
                  <a:extLst>
                    <a:ext uri="{9D8B030D-6E8A-4147-A177-3AD203B41FA5}">
                      <a16:colId xmlns:a16="http://schemas.microsoft.com/office/drawing/2014/main" val="1149723984"/>
                    </a:ext>
                  </a:extLst>
                </a:gridCol>
                <a:gridCol w="1245326">
                  <a:extLst>
                    <a:ext uri="{9D8B030D-6E8A-4147-A177-3AD203B41FA5}">
                      <a16:colId xmlns:a16="http://schemas.microsoft.com/office/drawing/2014/main" val="3202977347"/>
                    </a:ext>
                  </a:extLst>
                </a:gridCol>
                <a:gridCol w="1245326">
                  <a:extLst>
                    <a:ext uri="{9D8B030D-6E8A-4147-A177-3AD203B41FA5}">
                      <a16:colId xmlns:a16="http://schemas.microsoft.com/office/drawing/2014/main" val="3134535051"/>
                    </a:ext>
                  </a:extLst>
                </a:gridCol>
                <a:gridCol w="929624">
                  <a:extLst>
                    <a:ext uri="{9D8B030D-6E8A-4147-A177-3AD203B41FA5}">
                      <a16:colId xmlns:a16="http://schemas.microsoft.com/office/drawing/2014/main" val="3672011127"/>
                    </a:ext>
                  </a:extLst>
                </a:gridCol>
                <a:gridCol w="1245326">
                  <a:extLst>
                    <a:ext uri="{9D8B030D-6E8A-4147-A177-3AD203B41FA5}">
                      <a16:colId xmlns:a16="http://schemas.microsoft.com/office/drawing/2014/main" val="2220392060"/>
                    </a:ext>
                  </a:extLst>
                </a:gridCol>
                <a:gridCol w="1082560">
                  <a:extLst>
                    <a:ext uri="{9D8B030D-6E8A-4147-A177-3AD203B41FA5}">
                      <a16:colId xmlns:a16="http://schemas.microsoft.com/office/drawing/2014/main" val="3845866041"/>
                    </a:ext>
                  </a:extLst>
                </a:gridCol>
              </a:tblGrid>
              <a:tr h="960030">
                <a:tc>
                  <a:txBody>
                    <a:bodyPr/>
                    <a:lstStyle/>
                    <a:p>
                      <a:pPr>
                        <a:lnSpc>
                          <a:spcPct val="115000"/>
                        </a:lnSpc>
                        <a:spcAft>
                          <a:spcPts val="0"/>
                        </a:spcAft>
                      </a:pPr>
                      <a:r>
                        <a:rPr lang="en-US" sz="2400" dirty="0">
                          <a:effectLst/>
                        </a:rPr>
                        <a:t> </a:t>
                      </a:r>
                      <a:endParaRPr lang="en-CA" sz="2400" dirty="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a:effectLst/>
                        </a:rPr>
                        <a:t>Actual Value</a:t>
                      </a:r>
                      <a:endParaRPr lang="en-CA" sz="24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a:effectLst/>
                        </a:rPr>
                        <a:t>Predicted Value</a:t>
                      </a:r>
                      <a:endParaRPr lang="en-CA" sz="24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a:effectLst/>
                        </a:rPr>
                        <a:t>Difference</a:t>
                      </a:r>
                      <a:endParaRPr lang="en-CA" sz="24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a:effectLst/>
                        </a:rPr>
                        <a:t>% in Difference</a:t>
                      </a:r>
                      <a:endParaRPr lang="en-CA" sz="24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a:effectLst/>
                        </a:rPr>
                        <a:t>MAPE</a:t>
                      </a:r>
                      <a:endParaRPr lang="en-CA" sz="24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a:effectLst/>
                        </a:rPr>
                        <a:t>RMSE</a:t>
                      </a:r>
                      <a:endParaRPr lang="en-CA" sz="24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a:effectLst/>
                        </a:rPr>
                        <a:t>Selected model</a:t>
                      </a:r>
                      <a:endParaRPr lang="en-CA" sz="24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extLst>
                  <a:ext uri="{0D108BD9-81ED-4DB2-BD59-A6C34878D82A}">
                    <a16:rowId xmlns:a16="http://schemas.microsoft.com/office/drawing/2014/main" val="4019492015"/>
                  </a:ext>
                </a:extLst>
              </a:tr>
              <a:tr h="720069">
                <a:tc>
                  <a:txBody>
                    <a:bodyPr/>
                    <a:lstStyle/>
                    <a:p>
                      <a:pPr>
                        <a:lnSpc>
                          <a:spcPct val="115000"/>
                        </a:lnSpc>
                        <a:spcAft>
                          <a:spcPts val="0"/>
                        </a:spcAft>
                      </a:pPr>
                      <a:r>
                        <a:rPr lang="en-US" sz="1200">
                          <a:effectLst/>
                        </a:rPr>
                        <a:t>US (training set of 2020/03 – 2021/06), frequency = 7</a:t>
                      </a:r>
                      <a:endParaRPr lang="en-CA" sz="24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dirty="0">
                          <a:effectLst/>
                        </a:rPr>
                        <a:t>14,463</a:t>
                      </a:r>
                      <a:endParaRPr lang="en-CA" sz="2400" dirty="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dirty="0">
                          <a:effectLst/>
                        </a:rPr>
                        <a:t>8,893.08</a:t>
                      </a:r>
                      <a:endParaRPr lang="en-CA" sz="2400" dirty="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dirty="0">
                          <a:effectLst/>
                        </a:rPr>
                        <a:t>5,569.91</a:t>
                      </a:r>
                      <a:endParaRPr lang="en-CA" sz="2400" dirty="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dirty="0">
                          <a:effectLst/>
                        </a:rPr>
                        <a:t>39%</a:t>
                      </a:r>
                      <a:endParaRPr lang="en-CA" sz="2400" dirty="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a:effectLst/>
                        </a:rPr>
                        <a:t>42.17</a:t>
                      </a:r>
                      <a:endParaRPr lang="en-CA" sz="24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a:effectLst/>
                        </a:rPr>
                        <a:t>5,263.46</a:t>
                      </a:r>
                      <a:endParaRPr lang="en-CA" sz="24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nSpc>
                          <a:spcPct val="115000"/>
                        </a:lnSpc>
                        <a:spcAft>
                          <a:spcPts val="0"/>
                        </a:spcAft>
                      </a:pPr>
                      <a:r>
                        <a:rPr lang="en-US" sz="2400">
                          <a:effectLst/>
                        </a:rPr>
                        <a:t> </a:t>
                      </a:r>
                      <a:endParaRPr lang="en-CA" sz="24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extLst>
                  <a:ext uri="{0D108BD9-81ED-4DB2-BD59-A6C34878D82A}">
                    <a16:rowId xmlns:a16="http://schemas.microsoft.com/office/drawing/2014/main" val="1963954767"/>
                  </a:ext>
                </a:extLst>
              </a:tr>
              <a:tr h="720069">
                <a:tc>
                  <a:txBody>
                    <a:bodyPr/>
                    <a:lstStyle/>
                    <a:p>
                      <a:pPr>
                        <a:lnSpc>
                          <a:spcPct val="115000"/>
                        </a:lnSpc>
                        <a:spcAft>
                          <a:spcPts val="0"/>
                        </a:spcAft>
                      </a:pPr>
                      <a:r>
                        <a:rPr lang="en-US" sz="1200">
                          <a:effectLst/>
                        </a:rPr>
                        <a:t>US (training set of 2021/01 – 2021/06), frequency = 7</a:t>
                      </a:r>
                      <a:endParaRPr lang="en-CA" sz="24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a:effectLst/>
                        </a:rPr>
                        <a:t>14,463</a:t>
                      </a:r>
                      <a:endParaRPr lang="en-CA" sz="24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a:effectLst/>
                        </a:rPr>
                        <a:t>4,236.65</a:t>
                      </a:r>
                      <a:endParaRPr lang="en-CA" sz="24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a:effectLst/>
                        </a:rPr>
                        <a:t>10,226.35</a:t>
                      </a:r>
                      <a:endParaRPr lang="en-CA" sz="24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dirty="0">
                          <a:effectLst/>
                        </a:rPr>
                        <a:t>71%</a:t>
                      </a:r>
                      <a:endParaRPr lang="en-CA" sz="2400" dirty="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a:effectLst/>
                        </a:rPr>
                        <a:t>42.90</a:t>
                      </a:r>
                      <a:endParaRPr lang="en-CA" sz="24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a:effectLst/>
                        </a:rPr>
                        <a:t>5,321.23</a:t>
                      </a:r>
                      <a:endParaRPr lang="en-CA" sz="24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nSpc>
                          <a:spcPct val="115000"/>
                        </a:lnSpc>
                        <a:spcAft>
                          <a:spcPts val="0"/>
                        </a:spcAft>
                      </a:pPr>
                      <a:r>
                        <a:rPr lang="en-US" sz="2400">
                          <a:effectLst/>
                        </a:rPr>
                        <a:t> </a:t>
                      </a:r>
                      <a:endParaRPr lang="en-CA" sz="24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extLst>
                  <a:ext uri="{0D108BD9-81ED-4DB2-BD59-A6C34878D82A}">
                    <a16:rowId xmlns:a16="http://schemas.microsoft.com/office/drawing/2014/main" val="3453116755"/>
                  </a:ext>
                </a:extLst>
              </a:tr>
              <a:tr h="720069">
                <a:tc>
                  <a:txBody>
                    <a:bodyPr/>
                    <a:lstStyle/>
                    <a:p>
                      <a:pPr>
                        <a:lnSpc>
                          <a:spcPct val="115000"/>
                        </a:lnSpc>
                        <a:spcAft>
                          <a:spcPts val="0"/>
                        </a:spcAft>
                      </a:pPr>
                      <a:r>
                        <a:rPr lang="en-US" sz="1200">
                          <a:effectLst/>
                        </a:rPr>
                        <a:t>US (training set of 2020/03 – 2021/06), frequency = 12</a:t>
                      </a:r>
                      <a:endParaRPr lang="en-CA" sz="24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a:effectLst/>
                        </a:rPr>
                        <a:t>14,463</a:t>
                      </a:r>
                      <a:endParaRPr lang="en-CA" sz="24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a:effectLst/>
                        </a:rPr>
                        <a:t>19,618.77</a:t>
                      </a:r>
                      <a:endParaRPr lang="en-CA" sz="24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a:effectLst/>
                        </a:rPr>
                        <a:t>5,155.77</a:t>
                      </a:r>
                      <a:endParaRPr lang="en-CA" sz="24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a:effectLst/>
                        </a:rPr>
                        <a:t>36%</a:t>
                      </a:r>
                      <a:endParaRPr lang="en-CA" sz="24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a:effectLst/>
                        </a:rPr>
                        <a:t>35.65</a:t>
                      </a:r>
                      <a:endParaRPr lang="en-CA" sz="24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a:effectLst/>
                        </a:rPr>
                        <a:t>5,155.77</a:t>
                      </a:r>
                      <a:endParaRPr lang="en-CA" sz="24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nSpc>
                          <a:spcPct val="115000"/>
                        </a:lnSpc>
                        <a:spcAft>
                          <a:spcPts val="0"/>
                        </a:spcAft>
                      </a:pPr>
                      <a:r>
                        <a:rPr lang="en-US" sz="2400">
                          <a:effectLst/>
                        </a:rPr>
                        <a:t> </a:t>
                      </a:r>
                      <a:endParaRPr lang="en-CA" sz="24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extLst>
                  <a:ext uri="{0D108BD9-81ED-4DB2-BD59-A6C34878D82A}">
                    <a16:rowId xmlns:a16="http://schemas.microsoft.com/office/drawing/2014/main" val="3238791208"/>
                  </a:ext>
                </a:extLst>
              </a:tr>
              <a:tr h="720069">
                <a:tc>
                  <a:txBody>
                    <a:bodyPr/>
                    <a:lstStyle/>
                    <a:p>
                      <a:pPr>
                        <a:lnSpc>
                          <a:spcPct val="115000"/>
                        </a:lnSpc>
                        <a:spcAft>
                          <a:spcPts val="0"/>
                        </a:spcAft>
                      </a:pPr>
                      <a:r>
                        <a:rPr lang="en-US" sz="1200" dirty="0">
                          <a:effectLst/>
                        </a:rPr>
                        <a:t>US (training set of 2021/01 – 2021/06), frequency = 12</a:t>
                      </a:r>
                      <a:endParaRPr lang="en-CA" sz="2400" dirty="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a:effectLst/>
                        </a:rPr>
                        <a:t>14,463</a:t>
                      </a:r>
                      <a:endParaRPr lang="en-CA" sz="24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a:effectLst/>
                        </a:rPr>
                        <a:t>19,318.81</a:t>
                      </a:r>
                      <a:endParaRPr lang="en-CA" sz="24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a:effectLst/>
                        </a:rPr>
                        <a:t>4,855.81</a:t>
                      </a:r>
                      <a:endParaRPr lang="en-CA" sz="2400">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dirty="0">
                          <a:solidFill>
                            <a:srgbClr val="FF0000"/>
                          </a:solidFill>
                          <a:effectLst/>
                        </a:rPr>
                        <a:t>34%</a:t>
                      </a:r>
                      <a:endParaRPr lang="en-CA" sz="2400" dirty="0">
                        <a:solidFill>
                          <a:srgbClr val="FF0000"/>
                        </a:solidFill>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dirty="0">
                          <a:solidFill>
                            <a:srgbClr val="FF0000"/>
                          </a:solidFill>
                          <a:effectLst/>
                        </a:rPr>
                        <a:t>33.57</a:t>
                      </a:r>
                      <a:endParaRPr lang="en-CA" sz="2400" dirty="0">
                        <a:solidFill>
                          <a:srgbClr val="FF0000"/>
                        </a:solidFill>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pPr algn="ctr">
                        <a:lnSpc>
                          <a:spcPct val="115000"/>
                        </a:lnSpc>
                        <a:spcAft>
                          <a:spcPts val="0"/>
                        </a:spcAft>
                      </a:pPr>
                      <a:r>
                        <a:rPr lang="en-US" sz="1800" dirty="0">
                          <a:solidFill>
                            <a:srgbClr val="FF0000"/>
                          </a:solidFill>
                          <a:effectLst/>
                        </a:rPr>
                        <a:t>4,855.80</a:t>
                      </a:r>
                      <a:endParaRPr lang="en-CA" sz="2400" dirty="0">
                        <a:solidFill>
                          <a:srgbClr val="FF0000"/>
                        </a:solidFill>
                        <a:effectLst/>
                        <a:latin typeface="Calibri" panose="020F0502020204030204" pitchFamily="34" charset="0"/>
                        <a:ea typeface="Batang" panose="02030600000101010101" pitchFamily="18" charset="-127"/>
                        <a:cs typeface="Arial" panose="020B0604020202020204" pitchFamily="34" charset="0"/>
                      </a:endParaRPr>
                    </a:p>
                  </a:txBody>
                  <a:tcPr marL="68580" marR="68580" marT="0" marB="0"/>
                </a:tc>
                <a:tc>
                  <a:txBody>
                    <a:bodyPr/>
                    <a:lstStyle/>
                    <a:p>
                      <a:r>
                        <a:rPr lang="en-CA" sz="2800" dirty="0">
                          <a:effectLst/>
                        </a:rPr>
                        <a:t>    ✓</a:t>
                      </a:r>
                      <a:endParaRPr lang="en-CA" sz="2400" dirty="0">
                        <a:effectLst/>
                        <a:latin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39249142"/>
                  </a:ext>
                </a:extLst>
              </a:tr>
            </a:tbl>
          </a:graphicData>
        </a:graphic>
      </p:graphicFrame>
      <p:sp>
        <p:nvSpPr>
          <p:cNvPr id="4" name="Date Placeholder 3"/>
          <p:cNvSpPr>
            <a:spLocks noGrp="1"/>
          </p:cNvSpPr>
          <p:nvPr>
            <p:ph type="dt" sz="half" idx="2"/>
          </p:nvPr>
        </p:nvSpPr>
        <p:spPr/>
        <p:txBody>
          <a:bodyPr/>
          <a:lstStyle/>
          <a:p>
            <a:fld id="{D8688653-5EC1-4D58-B80A-29F25AB1CB3E}" type="datetime4">
              <a:rPr lang="en-CA" smtClean="0"/>
              <a:t>August 4, 2021</a:t>
            </a:fld>
            <a:r>
              <a:rPr lang="en-CA"/>
              <a:t>     |</a:t>
            </a:r>
            <a:endParaRPr lang="en-US" dirty="0"/>
          </a:p>
        </p:txBody>
      </p:sp>
      <p:sp>
        <p:nvSpPr>
          <p:cNvPr id="5" name="Slide Number Placeholder 4"/>
          <p:cNvSpPr>
            <a:spLocks noGrp="1"/>
          </p:cNvSpPr>
          <p:nvPr>
            <p:ph type="sldNum" sz="quarter" idx="4"/>
          </p:nvPr>
        </p:nvSpPr>
        <p:spPr/>
        <p:txBody>
          <a:bodyPr/>
          <a:lstStyle/>
          <a:p>
            <a:fld id="{E1497D35-93D5-5047-9160-8F9C97C9D015}" type="slidenum">
              <a:rPr lang="en-US" smtClean="0"/>
              <a:pPr/>
              <a:t>9</a:t>
            </a:fld>
            <a:endParaRPr lang="en-US" dirty="0"/>
          </a:p>
        </p:txBody>
      </p:sp>
    </p:spTree>
    <p:extLst>
      <p:ext uri="{BB962C8B-B14F-4D97-AF65-F5344CB8AC3E}">
        <p14:creationId xmlns:p14="http://schemas.microsoft.com/office/powerpoint/2010/main" val="4275755851"/>
      </p:ext>
    </p:extLst>
  </p:cSld>
  <p:clrMapOvr>
    <a:masterClrMapping/>
  </p:clrMapOvr>
</p:sld>
</file>

<file path=ppt/theme/theme1.xml><?xml version="1.0" encoding="utf-8"?>
<a:theme xmlns:a="http://schemas.openxmlformats.org/drawingml/2006/main"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Ryers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76CA5EAD-D20D-458B-9D20-5FEC1FD4DCB7}" vid="{E43FE319-3D2D-4DD3-88E2-614B979091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1345</Words>
  <Application>Microsoft Macintosh PowerPoint</Application>
  <PresentationFormat>Custom</PresentationFormat>
  <Paragraphs>400</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Times New Roman</vt:lpstr>
      <vt:lpstr>RyersonUniversity_MasterTemplate v1</vt:lpstr>
      <vt:lpstr>The End   of COVID-19   is Coming</vt:lpstr>
      <vt:lpstr>Research Question:  When will COVID-19 end?</vt:lpstr>
      <vt:lpstr>PowerPoint Presentation</vt:lpstr>
      <vt:lpstr>When will COVID-19 end?</vt:lpstr>
      <vt:lpstr>Dataset</vt:lpstr>
      <vt:lpstr>EDA – Decomposition Check</vt:lpstr>
      <vt:lpstr>EDA – Stationary Check</vt:lpstr>
      <vt:lpstr>Forecast using Auto ARIMA (US) </vt:lpstr>
      <vt:lpstr>Comparison of different ARIMA models (US)</vt:lpstr>
      <vt:lpstr>PowerPoint Presentation</vt:lpstr>
      <vt:lpstr>Result</vt:lpstr>
      <vt:lpstr>Result</vt:lpstr>
      <vt:lpstr>Conclusion</vt:lpstr>
      <vt:lpstr>Prediction for August 1st</vt:lpstr>
      <vt:lpstr>Limitations</vt:lpstr>
      <vt:lpstr>How to improve &amp; thoughts</vt:lpstr>
      <vt:lpstr>Thank you for your attention.  Are there any questions?  I would love to answer them.</vt:lpstr>
      <vt:lpstr>Why ARIMA?</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2017-11-21T17:24:59Z</dcterms:created>
  <dcterms:modified xsi:type="dcterms:W3CDTF">2021-08-04T20:22:57Z</dcterms:modified>
</cp:coreProperties>
</file>